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6" r:id="rId4"/>
    <p:sldId id="259" r:id="rId5"/>
    <p:sldId id="260" r:id="rId6"/>
    <p:sldId id="268" r:id="rId7"/>
    <p:sldId id="261" r:id="rId8"/>
    <p:sldId id="262" r:id="rId9"/>
    <p:sldId id="270" r:id="rId10"/>
    <p:sldId id="263" r:id="rId11"/>
    <p:sldId id="271" r:id="rId12"/>
    <p:sldId id="264" r:id="rId13"/>
    <p:sldId id="276" r:id="rId14"/>
    <p:sldId id="280" r:id="rId15"/>
    <p:sldId id="309" r:id="rId16"/>
    <p:sldId id="277" r:id="rId17"/>
    <p:sldId id="281" r:id="rId18"/>
    <p:sldId id="282" r:id="rId19"/>
    <p:sldId id="274" r:id="rId20"/>
    <p:sldId id="283" r:id="rId21"/>
    <p:sldId id="275" r:id="rId22"/>
    <p:sldId id="272" r:id="rId23"/>
    <p:sldId id="286" r:id="rId24"/>
    <p:sldId id="287" r:id="rId25"/>
    <p:sldId id="285" r:id="rId26"/>
    <p:sldId id="279" r:id="rId27"/>
    <p:sldId id="284" r:id="rId28"/>
    <p:sldId id="298" r:id="rId29"/>
    <p:sldId id="299" r:id="rId30"/>
    <p:sldId id="290" r:id="rId31"/>
    <p:sldId id="289" r:id="rId32"/>
    <p:sldId id="291" r:id="rId33"/>
    <p:sldId id="304" r:id="rId34"/>
    <p:sldId id="292" r:id="rId35"/>
    <p:sldId id="305" r:id="rId36"/>
    <p:sldId id="301" r:id="rId37"/>
    <p:sldId id="296" r:id="rId38"/>
    <p:sldId id="293" r:id="rId39"/>
    <p:sldId id="306" r:id="rId40"/>
    <p:sldId id="308" r:id="rId41"/>
    <p:sldId id="311" r:id="rId42"/>
    <p:sldId id="294" r:id="rId43"/>
    <p:sldId id="302" r:id="rId44"/>
    <p:sldId id="295" r:id="rId45"/>
    <p:sldId id="307" r:id="rId46"/>
    <p:sldId id="31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BEF6E0-DB03-513C-2751-A3199594349D}" v="15" dt="2025-01-22T04:18:15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anceyes.com/entry/Transformer%EC%9D%98-Multi-Head-Attention%EA%B3%BC-Transformer%EC%97%90%EC%84%9C-%EC%93%B0%EC%9D%B8-%EB%8B%A4%EC%96%91%ED%95%9C-%EA%B8%B0%EB%B2%95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lanceyes.com/entry/Transformer%EC%9D%98-Multi-Head-Attention%EA%B3%BC-Transformer%EC%97%90%EC%84%9C-%EC%93%B0%EC%9D%B8-%EB%8B%A4%EC%96%91%ED%95%9C-%EA%B8%B0%EB%B2%9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78"/>
            <a:ext cx="9144000" cy="2387600"/>
          </a:xfrm>
        </p:spPr>
        <p:txBody>
          <a:bodyPr>
            <a:normAutofit/>
          </a:bodyPr>
          <a:lstStyle/>
          <a:p>
            <a:r>
              <a:rPr lang="en-US" b="1"/>
              <a:t>Concepts &amp; Codes of Transformer Architecture</a:t>
            </a:r>
            <a:endParaRPr lang="ko-KR" altLang="en-US" b="1">
              <a:ea typeface="맑은 고딕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3965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2025. 1. 22. </a:t>
            </a:r>
          </a:p>
          <a:p>
            <a:endParaRPr lang="en-US"/>
          </a:p>
          <a:p>
            <a:r>
              <a:rPr lang="ko-KR" altLang="en-US" dirty="0" err="1">
                <a:ea typeface="맑은 고딕"/>
              </a:rPr>
              <a:t>Sung-Jin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Choi</a:t>
            </a:r>
            <a:r>
              <a:rPr lang="ko-KR" altLang="en-US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Ph.D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64" y="-1031"/>
            <a:ext cx="12204939" cy="1383072"/>
          </a:xfrm>
        </p:spPr>
        <p:txBody>
          <a:bodyPr>
            <a:normAutofit/>
          </a:bodyPr>
          <a:lstStyle/>
          <a:p>
            <a:pPr algn="ctr"/>
            <a:r>
              <a:rPr lang="en-US" sz="3600" b="1"/>
              <a:t>Essential Position Encoding for Transformer Models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4D2C95-34B8-340D-C7B9-A60B5570143C}"/>
              </a:ext>
            </a:extLst>
          </p:cNvPr>
          <p:cNvSpPr/>
          <p:nvPr/>
        </p:nvSpPr>
        <p:spPr>
          <a:xfrm>
            <a:off x="6239773" y="1222075"/>
            <a:ext cx="5650301" cy="533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9BA66F-CAAA-97FE-F0BD-7850C66D9FC1}"/>
              </a:ext>
            </a:extLst>
          </p:cNvPr>
          <p:cNvSpPr/>
          <p:nvPr/>
        </p:nvSpPr>
        <p:spPr>
          <a:xfrm>
            <a:off x="388188" y="1222074"/>
            <a:ext cx="5650301" cy="5334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4D650-5924-1304-AD68-AD8446B0F4E0}"/>
              </a:ext>
            </a:extLst>
          </p:cNvPr>
          <p:cNvSpPr txBox="1"/>
          <p:nvPr/>
        </p:nvSpPr>
        <p:spPr>
          <a:xfrm>
            <a:off x="6498566" y="1394603"/>
            <a:ext cx="49601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highlight>
                  <a:srgbClr val="FFFF00"/>
                </a:highlight>
              </a:rPr>
              <a:t>Transformer</a:t>
            </a:r>
            <a:endParaRPr lang="en-US">
              <a:highlight>
                <a:srgbClr val="FFFF00"/>
              </a:highlight>
            </a:endParaRPr>
          </a:p>
        </p:txBody>
      </p:sp>
      <p:pic>
        <p:nvPicPr>
          <p:cNvPr id="7" name="Picture 6" descr="A diagram of a machine&#10;&#10;Description automatically generated">
            <a:extLst>
              <a:ext uri="{FF2B5EF4-FFF2-40B4-BE49-F238E27FC236}">
                <a16:creationId xmlns:a16="http://schemas.microsoft.com/office/drawing/2014/main" id="{1F6ACEC6-EDEF-0FAA-1865-93252FAB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961" y="2018581"/>
            <a:ext cx="5039663" cy="3496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5D50B1-C948-BF1B-6539-3436D0AC91D0}"/>
              </a:ext>
            </a:extLst>
          </p:cNvPr>
          <p:cNvSpPr txBox="1"/>
          <p:nvPr/>
        </p:nvSpPr>
        <p:spPr>
          <a:xfrm>
            <a:off x="6405113" y="5635924"/>
            <a:ext cx="52333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토큰을 한번에 병렬로 계산 가능하나, </a:t>
            </a:r>
            <a:endParaRPr lang="en-US" altLang="ko-KR"/>
          </a:p>
          <a:p>
            <a:pPr algn="ctr"/>
            <a:r>
              <a:rPr lang="ko-KR" altLang="en-US">
                <a:ea typeface="맑은 고딕"/>
              </a:rPr>
              <a:t>문장에서 단어 각각의 위치(순서)</a:t>
            </a:r>
            <a:r>
              <a:rPr lang="ko-KR" altLang="en-US" err="1">
                <a:ea typeface="맑은 고딕"/>
              </a:rPr>
              <a:t>를</a:t>
            </a:r>
            <a:r>
              <a:rPr lang="ko-KR" altLang="en-US">
                <a:ea typeface="맑은 고딕"/>
              </a:rPr>
              <a:t> 알 수 없으므로 </a:t>
            </a:r>
            <a:endParaRPr lang="ko-KR" altLang="en-US">
              <a:ea typeface="맑은 고딕" panose="020B0503020000020004" pitchFamily="34" charset="-127"/>
            </a:endParaRPr>
          </a:p>
          <a:p>
            <a:pPr algn="ctr"/>
            <a:r>
              <a:rPr lang="ko-KR" altLang="en-US" err="1">
                <a:ea typeface="맑은 고딕"/>
              </a:rPr>
              <a:t>position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encoding을</a:t>
            </a:r>
            <a:r>
              <a:rPr lang="ko-KR" altLang="en-US">
                <a:ea typeface="맑은 고딕"/>
              </a:rPr>
              <a:t> 사용하여 이를 해결함</a:t>
            </a:r>
            <a:endParaRPr lang="ko-KR">
              <a:ea typeface="맑은 고딕"/>
            </a:endParaRPr>
          </a:p>
        </p:txBody>
      </p:sp>
      <p:pic>
        <p:nvPicPr>
          <p:cNvPr id="9" name="Picture 8" descr="A diagram of a car&#10;&#10;Description automatically generated">
            <a:extLst>
              <a:ext uri="{FF2B5EF4-FFF2-40B4-BE49-F238E27FC236}">
                <a16:creationId xmlns:a16="http://schemas.microsoft.com/office/drawing/2014/main" id="{22D8155C-AF72-1219-4AF4-1C32A19A0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4" y="2744128"/>
            <a:ext cx="5175850" cy="13697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739779-7E0B-E0D5-C9AF-90865ACCCE48}"/>
              </a:ext>
            </a:extLst>
          </p:cNvPr>
          <p:cNvSpPr txBox="1"/>
          <p:nvPr/>
        </p:nvSpPr>
        <p:spPr>
          <a:xfrm>
            <a:off x="711679" y="1394602"/>
            <a:ext cx="49601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800">
                <a:highlight>
                  <a:srgbClr val="FFFF00"/>
                </a:highlight>
                <a:ea typeface="맑은 고딕"/>
              </a:rPr>
              <a:t>RNN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5C25D-015B-200D-A43B-F60FB5C4971E}"/>
              </a:ext>
            </a:extLst>
          </p:cNvPr>
          <p:cNvSpPr txBox="1"/>
          <p:nvPr/>
        </p:nvSpPr>
        <p:spPr>
          <a:xfrm>
            <a:off x="625415" y="4601290"/>
            <a:ext cx="52333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토큰을 순차적으로 넣어 계산하므로 문장에서 위치(순서) 학습이 가능하나 병렬 계산 불가</a:t>
            </a:r>
          </a:p>
          <a:p>
            <a:pPr algn="ctr"/>
            <a:endParaRPr lang="ko-KR" altLang="en-US">
              <a:ea typeface="맑은 고딕"/>
            </a:endParaRPr>
          </a:p>
          <a:p>
            <a:pPr algn="ctr"/>
            <a:r>
              <a:rPr lang="ko-KR" altLang="en-US" err="1">
                <a:ea typeface="맑은 고딕"/>
              </a:rPr>
              <a:t>Position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encoding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필요없음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232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CD73-E38B-C3E2-5AF5-7347B47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Sinusoidal Positional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E8CFE-8C11-9751-E710-333285973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12" y="1996380"/>
            <a:ext cx="7309387" cy="4361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0C5C0-425E-DEC4-D141-DE667FB99541}"/>
              </a:ext>
            </a:extLst>
          </p:cNvPr>
          <p:cNvSpPr txBox="1"/>
          <p:nvPr/>
        </p:nvSpPr>
        <p:spPr>
          <a:xfrm>
            <a:off x="2978624" y="6549788"/>
            <a:ext cx="921451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/>
              <a:t>https://machinelearningmastery.com/a-gentle-introduction-to-positional-encoding-in-transformer-models-part-1/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5EBD9-9F32-4E16-BCD8-71F0FB585EA4}"/>
              </a:ext>
            </a:extLst>
          </p:cNvPr>
          <p:cNvSpPr txBox="1"/>
          <p:nvPr/>
        </p:nvSpPr>
        <p:spPr>
          <a:xfrm>
            <a:off x="324134" y="1148687"/>
            <a:ext cx="115949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Sinusoidal positional encoding is a type of </a:t>
            </a:r>
            <a:r>
              <a:rPr lang="en-US" b="1">
                <a:ea typeface="+mn-lt"/>
                <a:cs typeface="+mn-lt"/>
              </a:rPr>
              <a:t>absolute positional encoding</a:t>
            </a:r>
            <a:r>
              <a:rPr lang="en-US">
                <a:ea typeface="+mn-lt"/>
                <a:cs typeface="+mn-lt"/>
              </a:rPr>
              <a:t> used in Transformer models to provide a sense of the sequence order to the model.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A062C-B552-1167-64DE-2DD8D839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85" y="3599181"/>
            <a:ext cx="3303896" cy="133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A80F4-4474-7B70-1F22-E57EDBCA249F}"/>
              </a:ext>
            </a:extLst>
          </p:cNvPr>
          <p:cNvSpPr txBox="1"/>
          <p:nvPr/>
        </p:nvSpPr>
        <p:spPr>
          <a:xfrm>
            <a:off x="1307910" y="5231641"/>
            <a:ext cx="2467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pos = k</a:t>
            </a:r>
          </a:p>
        </p:txBody>
      </p:sp>
    </p:spTree>
    <p:extLst>
      <p:ext uri="{BB962C8B-B14F-4D97-AF65-F5344CB8AC3E}">
        <p14:creationId xmlns:p14="http://schemas.microsoft.com/office/powerpoint/2010/main" val="107699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Position Encoding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2C7DC-6E84-C618-AB77-C1AF1A4BD48E}"/>
              </a:ext>
            </a:extLst>
          </p:cNvPr>
          <p:cNvSpPr txBox="1"/>
          <p:nvPr/>
        </p:nvSpPr>
        <p:spPr>
          <a:xfrm>
            <a:off x="173815" y="1135811"/>
            <a:ext cx="11810248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embedding_dim</a:t>
            </a:r>
            <a:r>
              <a:rPr lang="en-US"/>
              <a:t> = 16</a:t>
            </a:r>
          </a:p>
          <a:p>
            <a:r>
              <a:rPr lang="en-US" err="1"/>
              <a:t>max_position</a:t>
            </a:r>
            <a:r>
              <a:rPr lang="en-US"/>
              <a:t> = 12</a:t>
            </a:r>
          </a:p>
          <a:p>
            <a:r>
              <a:rPr lang="en-US" b="1" err="1"/>
              <a:t>embed_layer</a:t>
            </a:r>
            <a:r>
              <a:rPr lang="en-US"/>
              <a:t> = </a:t>
            </a:r>
            <a:r>
              <a:rPr lang="en-US" b="1" err="1"/>
              <a:t>nn.Embedding</a:t>
            </a:r>
            <a:r>
              <a:rPr lang="en-US"/>
              <a:t>(</a:t>
            </a:r>
            <a:r>
              <a:rPr lang="en-US" err="1"/>
              <a:t>len</a:t>
            </a:r>
            <a:r>
              <a:rPr lang="en-US"/>
              <a:t>(str2idx), embedding_dim) </a:t>
            </a:r>
            <a:r>
              <a:rPr lang="en-US">
                <a:solidFill>
                  <a:srgbClr val="FF0000"/>
                </a:solidFill>
              </a:rPr>
              <a:t>#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임베딩 테이블 생성 (5, 16) 생성</a:t>
            </a:r>
          </a:p>
          <a:p>
            <a:endParaRPr lang="en-US" altLang="ko-KR">
              <a:solidFill>
                <a:srgbClr val="000000"/>
              </a:solidFill>
              <a:ea typeface="맑은 고딕"/>
            </a:endParaRPr>
          </a:p>
          <a:p>
            <a:r>
              <a:rPr lang="en-US" b="1">
                <a:solidFill>
                  <a:srgbClr val="FF0000"/>
                </a:solidFill>
              </a:rPr>
              <a:t>#</a:t>
            </a:r>
            <a:r>
              <a:rPr lang="ko-KR" altLang="en-US" b="1">
                <a:solidFill>
                  <a:srgbClr val="FF0000"/>
                </a:solidFill>
                <a:ea typeface="맑은 고딕"/>
              </a:rPr>
              <a:t>교재는</a:t>
            </a:r>
            <a:r>
              <a:rPr lang="en-US" b="1">
                <a:solidFill>
                  <a:srgbClr val="FF0000"/>
                </a:solidFill>
              </a:rPr>
              <a:t> sinusonical positioanl encoding</a:t>
            </a:r>
            <a:r>
              <a:rPr lang="ko-KR" altLang="en-US" b="1">
                <a:solidFill>
                  <a:srgbClr val="FF0000"/>
                </a:solidFill>
                <a:ea typeface="맑은 고딕"/>
              </a:rPr>
              <a:t>을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맑은 고딕"/>
              </a:rPr>
              <a:t>사용하지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맑은 고딕"/>
              </a:rPr>
              <a:t>않고, 단순히 nn.Embedding()을 활용하여 position embedding 생성</a:t>
            </a:r>
          </a:p>
          <a:p>
            <a:endParaRPr lang="en-US"/>
          </a:p>
          <a:p>
            <a:r>
              <a:rPr lang="en-US" b="1" err="1"/>
              <a:t>position_embed_layer</a:t>
            </a:r>
            <a:r>
              <a:rPr lang="en-US"/>
              <a:t> = </a:t>
            </a:r>
            <a:r>
              <a:rPr lang="en-US" b="1" err="1"/>
              <a:t>nn.Embedding</a:t>
            </a:r>
            <a:r>
              <a:rPr lang="en-US"/>
              <a:t>(</a:t>
            </a:r>
            <a:r>
              <a:rPr lang="en-US" err="1"/>
              <a:t>max_position</a:t>
            </a:r>
            <a:r>
              <a:rPr lang="en-US"/>
              <a:t>, embedding_dim) </a:t>
            </a:r>
            <a:r>
              <a:rPr lang="en-US">
                <a:solidFill>
                  <a:srgbClr val="FF0000"/>
                </a:solidFill>
              </a:rPr>
              <a:t>#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위치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 임베딩 룩업 테이블 (12, 16) 생성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endParaRPr lang="en-US"/>
          </a:p>
          <a:p>
            <a:r>
              <a:rPr lang="en-US" b="1" err="1"/>
              <a:t>position_ids</a:t>
            </a:r>
            <a:r>
              <a:rPr lang="en-US"/>
              <a:t> = </a:t>
            </a:r>
            <a:r>
              <a:rPr lang="en-US" err="1"/>
              <a:t>torch.arange</a:t>
            </a:r>
            <a:r>
              <a:rPr lang="en-US"/>
              <a:t>(</a:t>
            </a:r>
            <a:r>
              <a:rPr lang="en-US" err="1"/>
              <a:t>len</a:t>
            </a:r>
            <a:r>
              <a:rPr lang="en-US"/>
              <a:t>(</a:t>
            </a:r>
            <a:r>
              <a:rPr lang="en-US" err="1"/>
              <a:t>input_ids</a:t>
            </a:r>
            <a:r>
              <a:rPr lang="en-US"/>
              <a:t>), dtype=torch.long)</a:t>
            </a:r>
            <a:r>
              <a:rPr lang="en-US" strike="sngStrike"/>
              <a:t>.unsqeeze(0)</a:t>
            </a:r>
            <a:r>
              <a:rPr lang="en-US"/>
              <a:t> </a:t>
            </a:r>
            <a:endParaRPr lang="en-US">
              <a:solidFill>
                <a:srgbClr val="FF0000"/>
              </a:solidFill>
              <a:ea typeface="맑은 고딕"/>
            </a:endParaRPr>
          </a:p>
          <a:p>
            <a:r>
              <a:rPr lang="en-US">
                <a:solidFill>
                  <a:srgbClr val="FF0000"/>
                </a:solidFill>
              </a:rPr>
              <a:t># </a:t>
            </a:r>
            <a:r>
              <a:rPr lang="en-US">
                <a:solidFill>
                  <a:srgbClr val="FF0000"/>
                </a:solidFill>
                <a:ea typeface="맑은 고딕"/>
              </a:rPr>
              <a:t>tensor([0., 1., 2., 3., 4., ])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라는</a:t>
            </a:r>
            <a:r>
              <a:rPr lang="en-US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일차원</a:t>
            </a:r>
            <a:r>
              <a:rPr lang="en-US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텐서생성</a:t>
            </a:r>
            <a:endParaRPr lang="en-US">
              <a:solidFill>
                <a:srgbClr val="FF0000"/>
              </a:solidFill>
              <a:ea typeface="맑은 고딕"/>
            </a:endParaRPr>
          </a:p>
          <a:p>
            <a:r>
              <a:rPr lang="en-US" err="1"/>
              <a:t>position_encodings</a:t>
            </a:r>
            <a:r>
              <a:rPr lang="en-US"/>
              <a:t> = position_embed_layer(position_ids).</a:t>
            </a:r>
            <a:r>
              <a:rPr lang="en-US" b="1" u="sng"/>
              <a:t>unsqeeze(0) </a:t>
            </a:r>
            <a:br>
              <a:rPr lang="en-US" b="1" u="sng"/>
            </a:br>
            <a:r>
              <a:rPr lang="en-US">
                <a:solidFill>
                  <a:srgbClr val="FF0000"/>
                </a:solidFill>
              </a:rPr>
              <a:t># (5, 16)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위치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임베딩을 위치 임베딩 테이블에서 가져 오고, unsqeeze()를 이용해 차원을 (1,5,16)으로 만듦</a:t>
            </a:r>
            <a:endParaRPr lang="en-US" altLang="ko-KR">
              <a:solidFill>
                <a:srgbClr val="FF0000"/>
              </a:solidFill>
              <a:ea typeface="맑은 고딕"/>
            </a:endParaRPr>
          </a:p>
          <a:p>
            <a:r>
              <a:rPr lang="en-US" b="1" err="1"/>
              <a:t>token_embeddings</a:t>
            </a:r>
            <a:r>
              <a:rPr lang="en-US"/>
              <a:t> = </a:t>
            </a:r>
            <a:r>
              <a:rPr lang="en-US" b="1"/>
              <a:t>embed_layer</a:t>
            </a:r>
            <a:r>
              <a:rPr lang="en-US"/>
              <a:t>(torch.tensor(input_ids)) </a:t>
            </a:r>
            <a:r>
              <a:rPr lang="en-US" b="1"/>
              <a:t># </a:t>
            </a:r>
            <a:r>
              <a:rPr lang="ko-KR" altLang="en-US" b="1">
                <a:ea typeface="맑은 고딕"/>
              </a:rPr>
              <a:t>토큰 임베딩 룩업 테이블에서 전부 </a:t>
            </a:r>
            <a:r>
              <a:rPr lang="en-US" altLang="ko-KR" b="1">
                <a:ea typeface="맑은 고딕"/>
              </a:rPr>
              <a:t>(5, 16) 를 가져옴</a:t>
            </a:r>
            <a:endParaRPr lang="ko-KR" altLang="en-US" b="1">
              <a:ea typeface="맑은 고딕"/>
            </a:endParaRPr>
          </a:p>
          <a:p>
            <a:r>
              <a:rPr lang="en-US" b="1"/>
              <a:t>token_embeddings</a:t>
            </a:r>
            <a:r>
              <a:rPr lang="en-US"/>
              <a:t> = </a:t>
            </a:r>
            <a:r>
              <a:rPr lang="en-US" b="1"/>
              <a:t>token_embeddings</a:t>
            </a:r>
            <a:r>
              <a:rPr lang="en-US"/>
              <a:t>.unsqueeze(0) </a:t>
            </a:r>
            <a:r>
              <a:rPr lang="en-US" b="1"/>
              <a:t># unsqueeze()</a:t>
            </a:r>
            <a:r>
              <a:rPr lang="ko-KR" altLang="en-US" b="1">
                <a:ea typeface="맑은 고딕"/>
              </a:rPr>
              <a:t>를</a:t>
            </a:r>
            <a:r>
              <a:rPr lang="en-US" b="1"/>
              <a:t> </a:t>
            </a:r>
            <a:r>
              <a:rPr lang="ko-KR" altLang="en-US" b="1">
                <a:ea typeface="맑은 고딕"/>
              </a:rPr>
              <a:t>활용하여</a:t>
            </a:r>
            <a:r>
              <a:rPr lang="en-US" b="1"/>
              <a:t> </a:t>
            </a:r>
            <a:r>
              <a:rPr lang="ko-KR" altLang="en-US" b="1">
                <a:ea typeface="맑은 고딕"/>
              </a:rPr>
              <a:t>차원을</a:t>
            </a:r>
            <a:r>
              <a:rPr lang="en-US" b="1"/>
              <a:t> </a:t>
            </a:r>
            <a:r>
              <a:rPr lang="ko-KR" altLang="en-US" b="1">
                <a:ea typeface="맑은 고딕"/>
              </a:rPr>
              <a:t>늘인</a:t>
            </a:r>
            <a:r>
              <a:rPr lang="en-US" b="1"/>
              <a:t> (1, 5, 16) </a:t>
            </a:r>
            <a:r>
              <a:rPr lang="ko-KR" altLang="en-US" b="1">
                <a:ea typeface="맑은 고딕"/>
              </a:rPr>
              <a:t>토큰</a:t>
            </a:r>
            <a:r>
              <a:rPr lang="en-US" altLang="ko-KR" b="1">
                <a:ea typeface="맑은 고딕"/>
              </a:rPr>
              <a:t> 임베딩</a:t>
            </a:r>
            <a:endParaRPr lang="en-US" b="1"/>
          </a:p>
          <a:p>
            <a:endParaRPr lang="en-US" b="1"/>
          </a:p>
          <a:p>
            <a:r>
              <a:rPr lang="en-US" err="1"/>
              <a:t>input_embeddings</a:t>
            </a:r>
            <a:r>
              <a:rPr lang="en-US"/>
              <a:t> = </a:t>
            </a:r>
            <a:r>
              <a:rPr lang="en-US" b="1" err="1"/>
              <a:t>token_embeddings</a:t>
            </a:r>
            <a:r>
              <a:rPr lang="en-US" b="1"/>
              <a:t> + </a:t>
            </a:r>
            <a:r>
              <a:rPr lang="en-US" b="1" err="1"/>
              <a:t>position_encodings</a:t>
            </a:r>
            <a:r>
              <a:rPr lang="en-US"/>
              <a:t> </a:t>
            </a:r>
            <a:endParaRPr lang="ko-KR" altLang="en-US">
              <a:ea typeface="맑은 고딕"/>
            </a:endParaRPr>
          </a:p>
          <a:p>
            <a:r>
              <a:rPr lang="en-US" b="1">
                <a:solidFill>
                  <a:srgbClr val="FF0000"/>
                </a:solidFill>
              </a:rPr>
              <a:t># </a:t>
            </a:r>
            <a:r>
              <a:rPr lang="ko-KR" altLang="en-US" b="1">
                <a:solidFill>
                  <a:srgbClr val="FF0000"/>
                </a:solidFill>
                <a:ea typeface="맑은 고딕"/>
              </a:rPr>
              <a:t>토큰</a:t>
            </a:r>
            <a:r>
              <a:rPr lang="en-US" b="1">
                <a:solidFill>
                  <a:srgbClr val="FF0000"/>
                </a:solidFill>
              </a:rPr>
              <a:t> </a:t>
            </a:r>
            <a:r>
              <a:rPr lang="ko-KR" altLang="en-US" b="1" err="1">
                <a:solidFill>
                  <a:srgbClr val="FF0000"/>
                </a:solidFill>
                <a:ea typeface="맑은 고딕"/>
              </a:rPr>
              <a:t>임베딩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 b="1">
                <a:solidFill>
                  <a:srgbClr val="FF0000"/>
                </a:solidFill>
                <a:ea typeface="맑은 고딕"/>
              </a:rPr>
              <a:t>값과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포지션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임베딩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값을 합하여 위치를 파악함</a:t>
            </a:r>
            <a:endParaRPr lang="ko-KR" altLang="en-US" b="1">
              <a:solidFill>
                <a:srgbClr val="FF0000"/>
              </a:solidFill>
              <a:ea typeface="맑은 고딕"/>
            </a:endParaRPr>
          </a:p>
          <a:p>
            <a:endParaRPr lang="en-US"/>
          </a:p>
          <a:p>
            <a:r>
              <a:rPr lang="en-US"/>
              <a:t>input_embeddings.shape </a:t>
            </a:r>
            <a:r>
              <a:rPr lang="en-US">
                <a:solidFill>
                  <a:srgbClr val="FF0000"/>
                </a:solidFill>
              </a:rPr>
              <a:t># (1,5, 16)</a:t>
            </a:r>
          </a:p>
        </p:txBody>
      </p:sp>
    </p:spTree>
    <p:extLst>
      <p:ext uri="{BB962C8B-B14F-4D97-AF65-F5344CB8AC3E}">
        <p14:creationId xmlns:p14="http://schemas.microsoft.com/office/powerpoint/2010/main" val="49039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3049812" y="4259088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7700980" y="3892932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972803" y="3447468"/>
            <a:ext cx="2865549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1322" y="2601351"/>
            <a:ext cx="2825965" cy="27622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621086" y="6174434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6FD3-FE80-5CC1-16F7-7528BF4927EA}"/>
              </a:ext>
            </a:extLst>
          </p:cNvPr>
          <p:cNvSpPr txBox="1"/>
          <p:nvPr/>
        </p:nvSpPr>
        <p:spPr>
          <a:xfrm>
            <a:off x="3388078" y="580287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12691-092F-DC97-8127-034A5E91F64B}"/>
              </a:ext>
            </a:extLst>
          </p:cNvPr>
          <p:cNvSpPr txBox="1"/>
          <p:nvPr/>
        </p:nvSpPr>
        <p:spPr>
          <a:xfrm>
            <a:off x="1578783" y="5374561"/>
            <a:ext cx="28267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8014A0-AA26-98FF-50D5-A38A76F85310}"/>
              </a:ext>
            </a:extLst>
          </p:cNvPr>
          <p:cNvSpPr/>
          <p:nvPr/>
        </p:nvSpPr>
        <p:spPr>
          <a:xfrm flipV="1">
            <a:off x="4882739" y="4811547"/>
            <a:ext cx="2047435" cy="178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928F5-7538-3D70-4111-35BBB1AD0FAF}"/>
              </a:ext>
            </a:extLst>
          </p:cNvPr>
          <p:cNvSpPr txBox="1"/>
          <p:nvPr/>
        </p:nvSpPr>
        <p:spPr>
          <a:xfrm>
            <a:off x="3620260" y="4714919"/>
            <a:ext cx="1200355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413774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CFA0-BA24-A76D-7531-F8CF47B0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979" y="409"/>
            <a:ext cx="12208933" cy="1338587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>
                <a:ea typeface="+mj-lt"/>
              </a:rPr>
              <a:t>Self</a:t>
            </a:r>
            <a:r>
              <a:rPr lang="ko-KR" sz="3600" b="1">
                <a:ea typeface="맑은 고딕"/>
              </a:rPr>
              <a:t> </a:t>
            </a:r>
            <a:r>
              <a:rPr lang="en-US" altLang="ko-KR" sz="3600" b="1">
                <a:ea typeface="+mj-lt"/>
              </a:rPr>
              <a:t>Attention:</a:t>
            </a:r>
            <a:r>
              <a:rPr lang="ko-KR" sz="3600" b="1">
                <a:ea typeface="맑은 고딕"/>
              </a:rPr>
              <a:t> </a:t>
            </a:r>
            <a:r>
              <a:rPr lang="en-US" altLang="ko-KR" sz="3600" b="1">
                <a:ea typeface="+mj-lt"/>
              </a:rPr>
              <a:t>A</a:t>
            </a:r>
            <a:r>
              <a:rPr lang="ko-KR" sz="3600" b="1">
                <a:ea typeface="맑은 고딕"/>
              </a:rPr>
              <a:t> </a:t>
            </a:r>
            <a:r>
              <a:rPr lang="en-US" altLang="ko-KR" sz="3600" b="1">
                <a:ea typeface="+mj-lt"/>
              </a:rPr>
              <a:t>Fundamental</a:t>
            </a:r>
            <a:r>
              <a:rPr lang="ko-KR" sz="3600" b="1">
                <a:ea typeface="맑은 고딕"/>
              </a:rPr>
              <a:t> </a:t>
            </a:r>
            <a:r>
              <a:rPr lang="en-US" altLang="ko-KR" sz="3600" b="1">
                <a:ea typeface="+mj-lt"/>
              </a:rPr>
              <a:t>Component</a:t>
            </a:r>
            <a:r>
              <a:rPr lang="ko-KR" sz="3600" b="1">
                <a:ea typeface="맑은 고딕"/>
              </a:rPr>
              <a:t> </a:t>
            </a:r>
            <a:r>
              <a:rPr lang="en-US" altLang="ko-KR" sz="3600" b="1">
                <a:ea typeface="+mj-lt"/>
              </a:rPr>
              <a:t>of</a:t>
            </a:r>
            <a:r>
              <a:rPr lang="ko-KR" sz="3600" b="1">
                <a:ea typeface="맑은 고딕"/>
              </a:rPr>
              <a:t> </a:t>
            </a:r>
            <a:r>
              <a:rPr lang="en-US" altLang="ko-KR" sz="3600" b="1">
                <a:ea typeface="+mj-lt"/>
              </a:rPr>
              <a:t>the</a:t>
            </a:r>
            <a:r>
              <a:rPr lang="ko-KR" sz="3600" b="1">
                <a:ea typeface="맑은 고딕"/>
              </a:rPr>
              <a:t> </a:t>
            </a:r>
            <a:r>
              <a:rPr lang="en-US" altLang="ko-KR" sz="3600" b="1">
                <a:ea typeface="+mj-lt"/>
              </a:rPr>
              <a:t>Transformer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565E191-92C9-4B58-24D4-42D69814A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91" y="1446498"/>
            <a:ext cx="4459460" cy="5091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34A78-014B-E933-C9C7-56B7D4951C79}"/>
              </a:ext>
            </a:extLst>
          </p:cNvPr>
          <p:cNvSpPr txBox="1"/>
          <p:nvPr/>
        </p:nvSpPr>
        <p:spPr>
          <a:xfrm>
            <a:off x="5115169" y="2562144"/>
            <a:ext cx="6592276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/>
              <a:t>Self-attention </a:t>
            </a:r>
            <a:r>
              <a:rPr lang="en-US" b="1">
                <a:solidFill>
                  <a:srgbClr val="0070C0"/>
                </a:solidFill>
              </a:rPr>
              <a:t>computes</a:t>
            </a:r>
            <a:r>
              <a:rPr lang="en-US"/>
              <a:t> </a:t>
            </a:r>
            <a:r>
              <a:rPr lang="en-US" b="1">
                <a:solidFill>
                  <a:srgbClr val="FF0000"/>
                </a:solidFill>
              </a:rPr>
              <a:t>a representation of each token</a:t>
            </a:r>
            <a:r>
              <a:rPr lang="en-US"/>
              <a:t> </a:t>
            </a:r>
            <a:r>
              <a:rPr lang="en-US" b="1"/>
              <a:t>in the sequence</a:t>
            </a:r>
            <a:r>
              <a:rPr lang="en-US"/>
              <a:t> </a:t>
            </a:r>
            <a:r>
              <a:rPr lang="en-US" b="1"/>
              <a:t>by </a:t>
            </a:r>
            <a:r>
              <a:rPr lang="en-US" b="1">
                <a:solidFill>
                  <a:srgbClr val="00B050"/>
                </a:solidFill>
              </a:rPr>
              <a:t>considering all other tokens</a:t>
            </a:r>
            <a:r>
              <a:rPr lang="en-US"/>
              <a:t>. </a:t>
            </a:r>
          </a:p>
          <a:p>
            <a:pPr marL="228600" indent="-228600">
              <a:buFont typeface=""/>
              <a:buChar char="•"/>
            </a:pPr>
            <a:r>
              <a:rPr lang="en-US"/>
              <a:t>This allows the model to dynamically weight the importance of different tokens relative to one another based on the task at hand.</a:t>
            </a:r>
          </a:p>
          <a:p>
            <a:pPr marL="228600" indent="-228600">
              <a:buFont typeface=""/>
              <a:buChar char="•"/>
            </a:pPr>
            <a:r>
              <a:rPr lang="en-US">
                <a:ea typeface="+mn-lt"/>
                <a:cs typeface="+mn-lt"/>
              </a:rPr>
              <a:t>For a given token in the input, </a:t>
            </a:r>
            <a:r>
              <a:rPr lang="en-US" b="1">
                <a:ea typeface="+mn-lt"/>
                <a:cs typeface="+mn-lt"/>
              </a:rPr>
              <a:t>self-attention determines how much focus should be placed on each of the other tokens. </a:t>
            </a:r>
            <a:r>
              <a:rPr lang="en-US">
                <a:ea typeface="+mn-lt"/>
                <a:cs typeface="+mn-lt"/>
              </a:rPr>
              <a:t>This focus is captured through </a:t>
            </a:r>
            <a:r>
              <a:rPr lang="en-US" b="1">
                <a:ea typeface="+mn-lt"/>
                <a:cs typeface="+mn-lt"/>
              </a:rPr>
              <a:t>attention scores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28600" indent="-228600">
              <a:buFont typeface="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9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oup of colored squares&#10;&#10;Description automatically generated">
            <a:extLst>
              <a:ext uri="{FF2B5EF4-FFF2-40B4-BE49-F238E27FC236}">
                <a16:creationId xmlns:a16="http://schemas.microsoft.com/office/drawing/2014/main" id="{11EB0F98-6817-54DC-F08A-CB05D4534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12" y="9325"/>
            <a:ext cx="10203975" cy="68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58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0FF9-0ECC-25F2-F2CB-6E75F37C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" y="-1031"/>
            <a:ext cx="12215445" cy="1325563"/>
          </a:xfrm>
        </p:spPr>
        <p:txBody>
          <a:bodyPr/>
          <a:lstStyle/>
          <a:p>
            <a:pPr algn="ctr"/>
            <a:r>
              <a:rPr lang="en-US" altLang="ko-KR" sz="3600" b="1">
                <a:ea typeface="맑은 고딕"/>
              </a:rPr>
              <a:t>Self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Attention: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A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Fundamental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Component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of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the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Transformer</a:t>
            </a:r>
            <a:endParaRPr lang="en-US">
              <a:ea typeface="맑은 고딕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9E32F0-DC39-0968-32C4-A067A9419192}"/>
              </a:ext>
            </a:extLst>
          </p:cNvPr>
          <p:cNvGrpSpPr/>
          <p:nvPr/>
        </p:nvGrpSpPr>
        <p:grpSpPr>
          <a:xfrm>
            <a:off x="4222176" y="1324531"/>
            <a:ext cx="7855216" cy="5304317"/>
            <a:chOff x="2489766" y="1057506"/>
            <a:chExt cx="9587626" cy="5571342"/>
          </a:xfrm>
        </p:grpSpPr>
        <p:pic>
          <p:nvPicPr>
            <p:cNvPr id="3" name="Picture 2" descr="A math equations and formulas&#10;&#10;Description automatically generated">
              <a:extLst>
                <a:ext uri="{FF2B5EF4-FFF2-40B4-BE49-F238E27FC236}">
                  <a16:creationId xmlns:a16="http://schemas.microsoft.com/office/drawing/2014/main" id="{3E50FCEB-410C-ED9C-F52A-3427CAE4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9766" y="3394347"/>
              <a:ext cx="6410017" cy="32345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AB3105-D504-A660-7DAC-F35BA34EF0C9}"/>
                </a:ext>
              </a:extLst>
            </p:cNvPr>
            <p:cNvSpPr/>
            <p:nvPr/>
          </p:nvSpPr>
          <p:spPr>
            <a:xfrm>
              <a:off x="7533486" y="4112019"/>
              <a:ext cx="727880" cy="43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599828F-38EC-8591-32D2-7FF97AD1D79A}"/>
                </a:ext>
              </a:extLst>
            </p:cNvPr>
            <p:cNvCxnSpPr/>
            <p:nvPr/>
          </p:nvCxnSpPr>
          <p:spPr>
            <a:xfrm flipH="1">
              <a:off x="8261366" y="4407721"/>
              <a:ext cx="1006523" cy="56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7296C3-650D-426D-47BC-0D685CCB0113}"/>
                </a:ext>
              </a:extLst>
            </p:cNvPr>
            <p:cNvSpPr txBox="1"/>
            <p:nvPr/>
          </p:nvSpPr>
          <p:spPr>
            <a:xfrm>
              <a:off x="9263854" y="4320428"/>
              <a:ext cx="2813538" cy="23083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Query</a:t>
              </a:r>
              <a:r>
                <a:rPr lang="ko-KR" altLang="en-US">
                  <a:ea typeface="맑은 고딕"/>
                </a:rPr>
                <a:t>와</a:t>
              </a:r>
              <a:r>
                <a:rPr lang="en-US"/>
                <a:t> Key </a:t>
              </a:r>
              <a:r>
                <a:rPr lang="ko-KR" altLang="en-US">
                  <a:ea typeface="맑은 고딕"/>
                </a:rPr>
                <a:t>차원이</a:t>
              </a:r>
              <a:r>
                <a:rPr lang="en-US"/>
                <a:t> </a:t>
              </a:r>
              <a:r>
                <a:rPr lang="ko-KR" altLang="en-US">
                  <a:ea typeface="맑은 고딕"/>
                </a:rPr>
                <a:t>커지면</a:t>
              </a:r>
              <a:r>
                <a:rPr lang="en-US" altLang="ko-KR">
                  <a:ea typeface="맑은 고딕"/>
                </a:rPr>
                <a:t> 내적 값인 Attention score도 커지게 되므로, 이 문제를 해결하기 위해 </a:t>
              </a:r>
              <a:r>
                <a:rPr lang="en-US" altLang="ko-KR" b="1">
                  <a:solidFill>
                    <a:srgbClr val="FF0000"/>
                  </a:solidFill>
                  <a:ea typeface="맑은 고딕"/>
                </a:rPr>
                <a:t>차원 d_k (Key의 차원)의 루트만큼 나누어 주는 스케일링 작업을 진행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094731-397F-7080-A6A6-0A72F2F5D545}"/>
                </a:ext>
              </a:extLst>
            </p:cNvPr>
            <p:cNvSpPr/>
            <p:nvPr/>
          </p:nvSpPr>
          <p:spPr>
            <a:xfrm>
              <a:off x="7455331" y="3564942"/>
              <a:ext cx="786495" cy="43217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8A0483-E95C-6C5D-F95B-894356D2F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340" y="3600131"/>
              <a:ext cx="1006523" cy="568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CC60DF-AFF4-FAED-B780-33313550C531}"/>
                </a:ext>
              </a:extLst>
            </p:cNvPr>
            <p:cNvSpPr txBox="1"/>
            <p:nvPr/>
          </p:nvSpPr>
          <p:spPr>
            <a:xfrm>
              <a:off x="9257340" y="1057506"/>
              <a:ext cx="2800515" cy="317009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[Attention score]</a:t>
              </a:r>
              <a:endParaRPr lang="en-US" sz="2000">
                <a:solidFill>
                  <a:schemeClr val="accent1">
                    <a:lumMod val="76000"/>
                  </a:schemeClr>
                </a:solidFill>
              </a:endParaRPr>
            </a:p>
            <a:p>
              <a:pPr marL="285750" indent="-285750">
                <a:buFont typeface="Calibri"/>
                <a:buChar char="-"/>
              </a:pPr>
              <a:r>
                <a:rPr lang="en-US" altLang="ko-KR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Query와 Key의 전치행렬의 내적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 altLang="ko-KR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위의 두 벡터 사이의 내적을 계산하면 두 벡터가 얼마나 유사한지 알 수 있음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 altLang="ko-KR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다시 말해, 한 단어가 다른 단어들과의 유사도를 계산하여 연관성 확인 가능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87663-EBB1-6DBB-7A80-6855C1E05B96}"/>
                </a:ext>
              </a:extLst>
            </p:cNvPr>
            <p:cNvSpPr/>
            <p:nvPr/>
          </p:nvSpPr>
          <p:spPr>
            <a:xfrm>
              <a:off x="5944357" y="3408635"/>
              <a:ext cx="2479828" cy="127233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B1F890-13D0-B0E0-9BF4-364EE094A7C7}"/>
                </a:ext>
              </a:extLst>
            </p:cNvPr>
            <p:cNvSpPr txBox="1"/>
            <p:nvPr/>
          </p:nvSpPr>
          <p:spPr>
            <a:xfrm>
              <a:off x="3301792" y="2967728"/>
              <a:ext cx="5115394" cy="38792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b="1">
                  <a:solidFill>
                    <a:srgbClr val="00B050"/>
                  </a:solidFill>
                  <a:ea typeface="맑은 고딕"/>
                </a:rPr>
                <a:t>Attention score 값의 normailzaition</a:t>
              </a:r>
            </a:p>
          </p:txBody>
        </p:sp>
      </p:grpSp>
      <p:pic>
        <p:nvPicPr>
          <p:cNvPr id="13" name="Picture 12" descr="A diagram of a student&#10;&#10;Description automatically generated">
            <a:extLst>
              <a:ext uri="{FF2B5EF4-FFF2-40B4-BE49-F238E27FC236}">
                <a16:creationId xmlns:a16="http://schemas.microsoft.com/office/drawing/2014/main" id="{4A5D5163-ADBA-00E0-18DD-E61E048A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8" y="3089806"/>
            <a:ext cx="3665340" cy="371951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45B5F6-6EE1-109D-DAB6-FE1857077AAF}"/>
              </a:ext>
            </a:extLst>
          </p:cNvPr>
          <p:cNvSpPr/>
          <p:nvPr/>
        </p:nvSpPr>
        <p:spPr>
          <a:xfrm>
            <a:off x="3855492" y="3912358"/>
            <a:ext cx="420805" cy="13306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A80CB-95DB-AF6D-446B-4EA27BA0A604}"/>
              </a:ext>
            </a:extLst>
          </p:cNvPr>
          <p:cNvSpPr/>
          <p:nvPr/>
        </p:nvSpPr>
        <p:spPr>
          <a:xfrm>
            <a:off x="113730" y="1143000"/>
            <a:ext cx="3741761" cy="5663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B28B4-BAB1-1DB1-C8DA-065D1F0AFE64}"/>
              </a:ext>
            </a:extLst>
          </p:cNvPr>
          <p:cNvSpPr/>
          <p:nvPr/>
        </p:nvSpPr>
        <p:spPr>
          <a:xfrm>
            <a:off x="4299044" y="1120253"/>
            <a:ext cx="7824714" cy="56865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C9610-5215-C8A9-7AE5-FBC8D38BAA57}"/>
              </a:ext>
            </a:extLst>
          </p:cNvPr>
          <p:cNvSpPr txBox="1"/>
          <p:nvPr/>
        </p:nvSpPr>
        <p:spPr>
          <a:xfrm>
            <a:off x="170597" y="1177119"/>
            <a:ext cx="36280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Generation of Query, Key, and Values from the embedding vector</a:t>
            </a:r>
            <a:endParaRPr lang="en-US" sz="200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BA0BE-E71E-AABD-B182-1C701A9B8165}"/>
              </a:ext>
            </a:extLst>
          </p:cNvPr>
          <p:cNvSpPr txBox="1"/>
          <p:nvPr/>
        </p:nvSpPr>
        <p:spPr>
          <a:xfrm>
            <a:off x="4299045" y="1177119"/>
            <a:ext cx="3628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Scaled dot-product Attention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0C0700-A153-F567-7533-AB4F7B51084F}"/>
              </a:ext>
            </a:extLst>
          </p:cNvPr>
          <p:cNvSpPr/>
          <p:nvPr/>
        </p:nvSpPr>
        <p:spPr>
          <a:xfrm>
            <a:off x="2069742" y="3043016"/>
            <a:ext cx="619104" cy="3681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63EF98-2CB4-80DF-77C3-7C8C37247B69}"/>
              </a:ext>
            </a:extLst>
          </p:cNvPr>
          <p:cNvSpPr txBox="1"/>
          <p:nvPr/>
        </p:nvSpPr>
        <p:spPr>
          <a:xfrm>
            <a:off x="183550" y="2115496"/>
            <a:ext cx="35903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000000"/>
                </a:solidFill>
                <a:ea typeface="맑은 고딕"/>
              </a:rPr>
              <a:t>가중치 행렬은 처음 임의의 값을 가지며, 학습 과정에서 최적의 값을 찾게 됨</a:t>
            </a:r>
          </a:p>
        </p:txBody>
      </p:sp>
    </p:spTree>
    <p:extLst>
      <p:ext uri="{BB962C8B-B14F-4D97-AF65-F5344CB8AC3E}">
        <p14:creationId xmlns:p14="http://schemas.microsoft.com/office/powerpoint/2010/main" val="140155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0FF9-0ECC-25F2-F2CB-6E75F37C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" y="-1031"/>
            <a:ext cx="12215445" cy="1325563"/>
          </a:xfrm>
        </p:spPr>
        <p:txBody>
          <a:bodyPr/>
          <a:lstStyle/>
          <a:p>
            <a:pPr algn="ctr"/>
            <a:r>
              <a:rPr lang="en-US" altLang="ko-KR" sz="3600" b="1">
                <a:ea typeface="맑은 고딕"/>
              </a:rPr>
              <a:t>Self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Attention: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A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Fundamental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Component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of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the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Transformer</a:t>
            </a:r>
            <a:endParaRPr lang="en-US">
              <a:ea typeface="맑은 고딕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9E32F0-DC39-0968-32C4-A067A9419192}"/>
              </a:ext>
            </a:extLst>
          </p:cNvPr>
          <p:cNvGrpSpPr/>
          <p:nvPr/>
        </p:nvGrpSpPr>
        <p:grpSpPr>
          <a:xfrm>
            <a:off x="4222176" y="1324531"/>
            <a:ext cx="7855216" cy="5304317"/>
            <a:chOff x="2489766" y="1057506"/>
            <a:chExt cx="9587626" cy="5571342"/>
          </a:xfrm>
        </p:grpSpPr>
        <p:pic>
          <p:nvPicPr>
            <p:cNvPr id="3" name="Picture 2" descr="A math equations and formulas&#10;&#10;Description automatically generated">
              <a:extLst>
                <a:ext uri="{FF2B5EF4-FFF2-40B4-BE49-F238E27FC236}">
                  <a16:creationId xmlns:a16="http://schemas.microsoft.com/office/drawing/2014/main" id="{3E50FCEB-410C-ED9C-F52A-3427CAE4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9766" y="3394347"/>
              <a:ext cx="6410017" cy="32345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AB3105-D504-A660-7DAC-F35BA34EF0C9}"/>
                </a:ext>
              </a:extLst>
            </p:cNvPr>
            <p:cNvSpPr/>
            <p:nvPr/>
          </p:nvSpPr>
          <p:spPr>
            <a:xfrm>
              <a:off x="7533486" y="4112019"/>
              <a:ext cx="727880" cy="43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599828F-38EC-8591-32D2-7FF97AD1D79A}"/>
                </a:ext>
              </a:extLst>
            </p:cNvPr>
            <p:cNvCxnSpPr/>
            <p:nvPr/>
          </p:nvCxnSpPr>
          <p:spPr>
            <a:xfrm flipH="1">
              <a:off x="8261366" y="4407721"/>
              <a:ext cx="1006523" cy="56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7296C3-650D-426D-47BC-0D685CCB0113}"/>
                </a:ext>
              </a:extLst>
            </p:cNvPr>
            <p:cNvSpPr txBox="1"/>
            <p:nvPr/>
          </p:nvSpPr>
          <p:spPr>
            <a:xfrm>
              <a:off x="9263854" y="4320428"/>
              <a:ext cx="2813538" cy="23083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Query</a:t>
              </a:r>
              <a:r>
                <a:rPr lang="ko-KR" altLang="en-US">
                  <a:ea typeface="맑은 고딕"/>
                </a:rPr>
                <a:t>와</a:t>
              </a:r>
              <a:r>
                <a:rPr lang="en-US"/>
                <a:t> Key </a:t>
              </a:r>
              <a:r>
                <a:rPr lang="ko-KR" altLang="en-US">
                  <a:ea typeface="맑은 고딕"/>
                </a:rPr>
                <a:t>차원이</a:t>
              </a:r>
              <a:r>
                <a:rPr lang="en-US"/>
                <a:t> </a:t>
              </a:r>
              <a:r>
                <a:rPr lang="ko-KR" altLang="en-US">
                  <a:ea typeface="맑은 고딕"/>
                </a:rPr>
                <a:t>커지면</a:t>
              </a:r>
              <a:r>
                <a:rPr lang="en-US" altLang="ko-KR">
                  <a:ea typeface="맑은 고딕"/>
                </a:rPr>
                <a:t> 내적 값인 Attention score도 커지게 되므로, 이 문제를 해결하기 위해 </a:t>
              </a:r>
              <a:r>
                <a:rPr lang="en-US" altLang="ko-KR" b="1">
                  <a:solidFill>
                    <a:srgbClr val="FF0000"/>
                  </a:solidFill>
                  <a:ea typeface="맑은 고딕"/>
                </a:rPr>
                <a:t>차원 d_k (Key의 차원)의 루트만큼 나누어 주는 스케일링 작업을 진행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094731-397F-7080-A6A6-0A72F2F5D545}"/>
                </a:ext>
              </a:extLst>
            </p:cNvPr>
            <p:cNvSpPr/>
            <p:nvPr/>
          </p:nvSpPr>
          <p:spPr>
            <a:xfrm>
              <a:off x="7455331" y="3564942"/>
              <a:ext cx="786495" cy="432179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8A0483-E95C-6C5D-F95B-894356D2F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48340" y="3600131"/>
              <a:ext cx="1006523" cy="5687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CC60DF-AFF4-FAED-B780-33313550C531}"/>
                </a:ext>
              </a:extLst>
            </p:cNvPr>
            <p:cNvSpPr txBox="1"/>
            <p:nvPr/>
          </p:nvSpPr>
          <p:spPr>
            <a:xfrm>
              <a:off x="9257340" y="1057506"/>
              <a:ext cx="2800515" cy="317009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[Attention score]</a:t>
              </a:r>
              <a:endParaRPr lang="en-US" sz="2000">
                <a:solidFill>
                  <a:schemeClr val="accent1">
                    <a:lumMod val="76000"/>
                  </a:schemeClr>
                </a:solidFill>
              </a:endParaRPr>
            </a:p>
            <a:p>
              <a:pPr marL="285750" indent="-285750">
                <a:buFont typeface="Calibri"/>
                <a:buChar char="-"/>
              </a:pPr>
              <a:r>
                <a:rPr lang="en-US" altLang="ko-KR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Query와 Key의 전치행렬의 내적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 altLang="ko-KR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위의 두 벡터 사이의 내적을 계산하면 두 벡터가 얼마나 유사한지 알 수 있음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 altLang="ko-KR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다시 말해, 한 단어가 다른 단어들과의 유사도를 계산하여 연관성 확인 가능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87663-EBB1-6DBB-7A80-6855C1E05B96}"/>
                </a:ext>
              </a:extLst>
            </p:cNvPr>
            <p:cNvSpPr/>
            <p:nvPr/>
          </p:nvSpPr>
          <p:spPr>
            <a:xfrm>
              <a:off x="5944357" y="3408635"/>
              <a:ext cx="2479828" cy="127233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B1F890-13D0-B0E0-9BF4-364EE094A7C7}"/>
                </a:ext>
              </a:extLst>
            </p:cNvPr>
            <p:cNvSpPr txBox="1"/>
            <p:nvPr/>
          </p:nvSpPr>
          <p:spPr>
            <a:xfrm>
              <a:off x="3301792" y="2967728"/>
              <a:ext cx="5115394" cy="38792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b="1">
                  <a:solidFill>
                    <a:srgbClr val="00B050"/>
                  </a:solidFill>
                  <a:ea typeface="맑은 고딕"/>
                </a:rPr>
                <a:t>Attention score 값의 normailzaition</a:t>
              </a:r>
            </a:p>
          </p:txBody>
        </p:sp>
      </p:grpSp>
      <p:pic>
        <p:nvPicPr>
          <p:cNvPr id="13" name="Picture 12" descr="A diagram of a student&#10;&#10;Description automatically generated">
            <a:extLst>
              <a:ext uri="{FF2B5EF4-FFF2-40B4-BE49-F238E27FC236}">
                <a16:creationId xmlns:a16="http://schemas.microsoft.com/office/drawing/2014/main" id="{4A5D5163-ADBA-00E0-18DD-E61E048A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8" y="3089806"/>
            <a:ext cx="3665340" cy="371951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45B5F6-6EE1-109D-DAB6-FE1857077AAF}"/>
              </a:ext>
            </a:extLst>
          </p:cNvPr>
          <p:cNvSpPr/>
          <p:nvPr/>
        </p:nvSpPr>
        <p:spPr>
          <a:xfrm>
            <a:off x="3855492" y="3912358"/>
            <a:ext cx="420805" cy="13306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A80CB-95DB-AF6D-446B-4EA27BA0A604}"/>
              </a:ext>
            </a:extLst>
          </p:cNvPr>
          <p:cNvSpPr/>
          <p:nvPr/>
        </p:nvSpPr>
        <p:spPr>
          <a:xfrm>
            <a:off x="113730" y="1143000"/>
            <a:ext cx="3741761" cy="56638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B28B4-BAB1-1DB1-C8DA-065D1F0AFE64}"/>
              </a:ext>
            </a:extLst>
          </p:cNvPr>
          <p:cNvSpPr/>
          <p:nvPr/>
        </p:nvSpPr>
        <p:spPr>
          <a:xfrm>
            <a:off x="4299044" y="1120253"/>
            <a:ext cx="7824714" cy="56865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C9610-5215-C8A9-7AE5-FBC8D38BAA57}"/>
              </a:ext>
            </a:extLst>
          </p:cNvPr>
          <p:cNvSpPr txBox="1"/>
          <p:nvPr/>
        </p:nvSpPr>
        <p:spPr>
          <a:xfrm>
            <a:off x="170597" y="1177119"/>
            <a:ext cx="36280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Generation of Query, Key, and Values from the embedding vector</a:t>
            </a:r>
            <a:endParaRPr lang="en-US" sz="200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BA0BE-E71E-AABD-B182-1C701A9B8165}"/>
              </a:ext>
            </a:extLst>
          </p:cNvPr>
          <p:cNvSpPr txBox="1"/>
          <p:nvPr/>
        </p:nvSpPr>
        <p:spPr>
          <a:xfrm>
            <a:off x="4299045" y="1177119"/>
            <a:ext cx="3628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Scaled dot-product Attention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0C0700-A153-F567-7533-AB4F7B51084F}"/>
              </a:ext>
            </a:extLst>
          </p:cNvPr>
          <p:cNvSpPr/>
          <p:nvPr/>
        </p:nvSpPr>
        <p:spPr>
          <a:xfrm>
            <a:off x="2069742" y="3043016"/>
            <a:ext cx="619104" cy="3681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63EF98-2CB4-80DF-77C3-7C8C37247B69}"/>
              </a:ext>
            </a:extLst>
          </p:cNvPr>
          <p:cNvSpPr txBox="1"/>
          <p:nvPr/>
        </p:nvSpPr>
        <p:spPr>
          <a:xfrm>
            <a:off x="183550" y="2115496"/>
            <a:ext cx="35903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000000"/>
                </a:solidFill>
                <a:ea typeface="맑은 고딕"/>
              </a:rPr>
              <a:t>가중치 행렬은 처음 임의의 값을 가지며, 학습 과정에서 최적의 값을 찾게 됨</a:t>
            </a:r>
          </a:p>
        </p:txBody>
      </p:sp>
    </p:spTree>
    <p:extLst>
      <p:ext uri="{BB962C8B-B14F-4D97-AF65-F5344CB8AC3E}">
        <p14:creationId xmlns:p14="http://schemas.microsoft.com/office/powerpoint/2010/main" val="396478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165F9-8A24-53FA-CAF8-5BC8455E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ko-KR" altLang="en-US" b="1">
                <a:ea typeface="맑은 고딕"/>
              </a:rPr>
              <a:t>Generation of Query, Key, and Value</a:t>
            </a:r>
            <a:endParaRPr lang="ko-KR" altLang="en-US">
              <a:ea typeface="맑은 고딕"/>
            </a:endParaRPr>
          </a:p>
        </p:txBody>
      </p:sp>
      <p:pic>
        <p:nvPicPr>
          <p:cNvPr id="4" name="Picture 3" descr="A diagram of a student&#10;&#10;Description automatically generated">
            <a:extLst>
              <a:ext uri="{FF2B5EF4-FFF2-40B4-BE49-F238E27FC236}">
                <a16:creationId xmlns:a16="http://schemas.microsoft.com/office/drawing/2014/main" id="{2F020F36-95B2-24F4-E37E-87F5740B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69" y="2197015"/>
            <a:ext cx="3665340" cy="3719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155D3-5274-6B4A-A4C6-AF87ECF2B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313" y="1944130"/>
            <a:ext cx="7551761" cy="42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77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F467-433C-8538-3671-2A13B5B2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" y="1185"/>
            <a:ext cx="12181763" cy="1308504"/>
          </a:xfrm>
        </p:spPr>
        <p:txBody>
          <a:bodyPr/>
          <a:lstStyle/>
          <a:p>
            <a:pPr algn="ctr"/>
            <a:r>
              <a:rPr lang="en-US" b="1"/>
              <a:t>Generation of Query, Key, &amp; Value Using nn.Linear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5D8EA-7BD1-C0B6-583E-58029747F908}"/>
              </a:ext>
            </a:extLst>
          </p:cNvPr>
          <p:cNvSpPr txBox="1"/>
          <p:nvPr/>
        </p:nvSpPr>
        <p:spPr>
          <a:xfrm>
            <a:off x="329821" y="1307910"/>
            <a:ext cx="11532358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highlight>
                  <a:srgbClr val="FFFF00"/>
                </a:highlight>
              </a:rPr>
              <a:t>nn.Linear</a:t>
            </a:r>
            <a:r>
              <a:rPr lang="en-US">
                <a:highlight>
                  <a:srgbClr val="FFFF00"/>
                </a:highlight>
              </a:rPr>
              <a:t> </a:t>
            </a:r>
            <a:endParaRPr lang="ko-KR" altLang="en-US">
              <a:highlight>
                <a:srgbClr val="FFFF00"/>
              </a:highlight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파이토치에서</a:t>
            </a:r>
            <a:r>
              <a:rPr lang="en-US" altLang="ko-KR">
                <a:ea typeface="맑은 고딕"/>
              </a:rPr>
              <a:t> 사용되는 선형 변환(linear transformation)을 수행하는 클래스로, Fully Connected Layer 또는 Dense Layer 라고 불림. 입력 텐서와 임의의 weight를 내적하여 출력 텐서를 만듦.</a:t>
            </a:r>
          </a:p>
          <a:p>
            <a:pPr marL="285750" indent="-285750">
              <a:buFont typeface="Calibri"/>
              <a:buChar char="-"/>
            </a:pPr>
            <a:r>
              <a:rPr lang="en-US" altLang="ko-KR">
                <a:ea typeface="맑은 고딕"/>
              </a:rPr>
              <a:t>nn.Linear(in_features (int), out_features (int), bias (bool, optional, default True))</a:t>
            </a:r>
          </a:p>
          <a:p>
            <a:endParaRPr lang="en-US"/>
          </a:p>
          <a:p>
            <a:r>
              <a:rPr lang="en-US"/>
              <a:t>import torch</a:t>
            </a:r>
          </a:p>
          <a:p>
            <a:r>
              <a:rPr lang="en-US"/>
              <a:t>import torch.nn as nn</a:t>
            </a:r>
          </a:p>
          <a:p>
            <a:endParaRPr lang="en-US"/>
          </a:p>
          <a:p>
            <a:r>
              <a:rPr lang="en-US">
                <a:solidFill>
                  <a:srgbClr val="FF0000"/>
                </a:solidFill>
              </a:rPr>
              <a:t>head_dim = 16 # Query, Key, Value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의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차원의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수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지정</a:t>
            </a:r>
            <a:r>
              <a:rPr lang="en-US">
                <a:solidFill>
                  <a:srgbClr val="FF0000"/>
                </a:solidFill>
              </a:rPr>
              <a:t>.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셋의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차원은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동일해야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함</a:t>
            </a:r>
            <a:endParaRPr lang="en-US">
              <a:solidFill>
                <a:srgbClr val="FF0000"/>
              </a:solidFill>
              <a:ea typeface="맑은 고딕"/>
            </a:endParaRPr>
          </a:p>
          <a:p>
            <a:endParaRPr lang="en-US"/>
          </a:p>
          <a:p>
            <a:r>
              <a:rPr lang="en-US"/>
              <a:t># </a:t>
            </a:r>
            <a:r>
              <a:rPr lang="en-US" altLang="ko-KR">
                <a:ea typeface="맑은 고딕"/>
              </a:rPr>
              <a:t>nn.Linear()를 활용한 </a:t>
            </a:r>
            <a:r>
              <a:rPr lang="ko-KR" altLang="en-US">
                <a:ea typeface="맑은 고딕"/>
              </a:rPr>
              <a:t>쿼리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키, 벨류 값을 계산하기 위한 변환</a:t>
            </a:r>
            <a:endParaRPr lang="en-US" altLang="ko-KR">
              <a:ea typeface="맑은 고딕"/>
            </a:endParaRPr>
          </a:p>
          <a:p>
            <a:r>
              <a:rPr lang="en-US" b="1"/>
              <a:t>weight_q</a:t>
            </a:r>
            <a:r>
              <a:rPr lang="en-US"/>
              <a:t> = </a:t>
            </a:r>
            <a:r>
              <a:rPr lang="en-US" b="1"/>
              <a:t>nn.Linear</a:t>
            </a:r>
            <a:r>
              <a:rPr lang="en-US"/>
              <a:t>(embedding_dim, head_dim) #  embedding vector</a:t>
            </a:r>
            <a:r>
              <a:rPr lang="ko-KR" altLang="en-US">
                <a:ea typeface="맑은 고딕"/>
              </a:rPr>
              <a:t>를</a:t>
            </a:r>
            <a:r>
              <a:rPr lang="en-US"/>
              <a:t> 16</a:t>
            </a:r>
            <a:r>
              <a:rPr lang="ko-KR" altLang="en-US">
                <a:ea typeface="맑은 고딕"/>
              </a:rPr>
              <a:t>차원 쿼리로 변환 기능 </a:t>
            </a:r>
          </a:p>
          <a:p>
            <a:r>
              <a:rPr lang="en-US" b="1"/>
              <a:t>weight_k </a:t>
            </a:r>
            <a:r>
              <a:rPr lang="en-US"/>
              <a:t>= </a:t>
            </a:r>
            <a:r>
              <a:rPr lang="en-US" b="1"/>
              <a:t>nn.Linear</a:t>
            </a:r>
            <a:r>
              <a:rPr lang="en-US"/>
              <a:t>(embedding_dim, head_dim)  # embedding vector</a:t>
            </a:r>
            <a:r>
              <a:rPr lang="ko-KR" altLang="en-US">
                <a:ea typeface="맑은 고딕"/>
              </a:rPr>
              <a:t>를</a:t>
            </a:r>
            <a:r>
              <a:rPr lang="en-US"/>
              <a:t> 16</a:t>
            </a:r>
            <a:r>
              <a:rPr lang="ko-KR" altLang="en-US">
                <a:ea typeface="맑은 고딕"/>
              </a:rPr>
              <a:t>차원 키로 변환 기능</a:t>
            </a:r>
          </a:p>
          <a:p>
            <a:r>
              <a:rPr lang="en-US" b="1"/>
              <a:t>weight_v</a:t>
            </a:r>
            <a:r>
              <a:rPr lang="en-US"/>
              <a:t> = </a:t>
            </a:r>
            <a:r>
              <a:rPr lang="en-US" b="1"/>
              <a:t>nn.Linear</a:t>
            </a:r>
            <a:r>
              <a:rPr lang="en-US"/>
              <a:t>(embedding_dim, head_dim) # embedding vector</a:t>
            </a:r>
            <a:r>
              <a:rPr lang="ko-KR" altLang="en-US">
                <a:ea typeface="맑은 고딕"/>
              </a:rPr>
              <a:t>를</a:t>
            </a:r>
            <a:r>
              <a:rPr lang="en-US"/>
              <a:t> 16</a:t>
            </a:r>
            <a:r>
              <a:rPr lang="ko-KR" altLang="en-US">
                <a:ea typeface="맑은 고딕"/>
              </a:rPr>
              <a:t>차원</a:t>
            </a:r>
            <a:r>
              <a:rPr lang="en-US" altLang="ko-KR">
                <a:ea typeface="맑은 고딕"/>
              </a:rPr>
              <a:t> 벨류로 변환 기능</a:t>
            </a:r>
            <a:endParaRPr lang="ko-KR" altLang="en-US">
              <a:ea typeface="맑은 고딕"/>
            </a:endParaRPr>
          </a:p>
          <a:p>
            <a:endParaRPr lang="en-US"/>
          </a:p>
          <a:p>
            <a:r>
              <a:rPr lang="en-US"/>
              <a:t># </a:t>
            </a:r>
            <a:r>
              <a:rPr lang="ko-KR" altLang="en-US">
                <a:ea typeface="맑은 고딕"/>
              </a:rPr>
              <a:t>변환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수행</a:t>
            </a:r>
            <a:endParaRPr lang="en-US" altLang="ko-KR">
              <a:ea typeface="맑은 고딕"/>
            </a:endParaRPr>
          </a:p>
          <a:p>
            <a:r>
              <a:rPr lang="en-US"/>
              <a:t>querys = </a:t>
            </a:r>
            <a:r>
              <a:rPr lang="en-US" b="1"/>
              <a:t>weight_q</a:t>
            </a:r>
            <a:r>
              <a:rPr lang="en-US"/>
              <a:t>(input_embeddings) # (1, 5, 16) # embedding  (1, 5, 16) </a:t>
            </a:r>
            <a:r>
              <a:rPr lang="ko-KR" altLang="en-US">
                <a:ea typeface="맑은 고딕"/>
              </a:rPr>
              <a:t>을 쿼리 </a:t>
            </a:r>
            <a:r>
              <a:rPr lang="en-US"/>
              <a:t>(1, 5, 16) </a:t>
            </a:r>
            <a:r>
              <a:rPr lang="ko-KR" altLang="en-US">
                <a:ea typeface="맑은 고딕"/>
              </a:rPr>
              <a:t>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변환</a:t>
            </a:r>
          </a:p>
          <a:p>
            <a:r>
              <a:rPr lang="en-US"/>
              <a:t>keys = </a:t>
            </a:r>
            <a:r>
              <a:rPr lang="en-US" b="1"/>
              <a:t>weight_k</a:t>
            </a:r>
            <a:r>
              <a:rPr lang="en-US"/>
              <a:t>(input_embeddings) # (1, 5, 16) # embedding (1, 5, 16) </a:t>
            </a:r>
            <a:r>
              <a:rPr lang="ko-KR" altLang="en-US">
                <a:ea typeface="맑은 고딕"/>
              </a:rPr>
              <a:t>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키</a:t>
            </a:r>
            <a:r>
              <a:rPr lang="en-US"/>
              <a:t> (1, 5, 16) </a:t>
            </a:r>
            <a:r>
              <a:rPr lang="ko-KR" altLang="en-US">
                <a:ea typeface="맑은 고딕"/>
              </a:rPr>
              <a:t>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변환</a:t>
            </a:r>
          </a:p>
          <a:p>
            <a:r>
              <a:rPr lang="en-US"/>
              <a:t>Values = </a:t>
            </a:r>
            <a:r>
              <a:rPr lang="en-US" b="1"/>
              <a:t>weight_v</a:t>
            </a:r>
            <a:r>
              <a:rPr lang="en-US"/>
              <a:t>(input_embeddings) # (1, 5, 16) # embedding (1, 5, 16)</a:t>
            </a:r>
            <a:r>
              <a:rPr lang="ko-KR" altLang="en-US">
                <a:ea typeface="맑은 고딕"/>
              </a:rPr>
              <a:t>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벨류</a:t>
            </a:r>
            <a:r>
              <a:rPr lang="en-US"/>
              <a:t> (1, 5, 16) </a:t>
            </a:r>
            <a:r>
              <a:rPr lang="ko-KR" altLang="en-US">
                <a:ea typeface="맑은 고딕"/>
              </a:rPr>
              <a:t>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변환</a:t>
            </a:r>
            <a:r>
              <a:rPr lang="en-US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3467567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161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Comparision Between RNN &amp; Transformer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7A43D3-7337-779D-54A8-30EB2E24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10404"/>
              </p:ext>
            </p:extLst>
          </p:nvPr>
        </p:nvGraphicFramePr>
        <p:xfrm>
          <a:off x="143044" y="1068330"/>
          <a:ext cx="11580239" cy="5890956"/>
        </p:xfrm>
        <a:graphic>
          <a:graphicData uri="http://schemas.openxmlformats.org/drawingml/2006/table">
            <a:tbl>
              <a:tblPr bandRow="1">
                <a:tableStyleId>{D27102A9-8310-4765-A935-A1911B00CA55}</a:tableStyleId>
              </a:tblPr>
              <a:tblGrid>
                <a:gridCol w="1969576">
                  <a:extLst>
                    <a:ext uri="{9D8B030D-6E8A-4147-A177-3AD203B41FA5}">
                      <a16:colId xmlns:a16="http://schemas.microsoft.com/office/drawing/2014/main" val="4104243727"/>
                    </a:ext>
                  </a:extLst>
                </a:gridCol>
                <a:gridCol w="4875508">
                  <a:extLst>
                    <a:ext uri="{9D8B030D-6E8A-4147-A177-3AD203B41FA5}">
                      <a16:colId xmlns:a16="http://schemas.microsoft.com/office/drawing/2014/main" val="3731513758"/>
                    </a:ext>
                  </a:extLst>
                </a:gridCol>
                <a:gridCol w="4735155">
                  <a:extLst>
                    <a:ext uri="{9D8B030D-6E8A-4147-A177-3AD203B41FA5}">
                      <a16:colId xmlns:a16="http://schemas.microsoft.com/office/drawing/2014/main" val="3638405996"/>
                    </a:ext>
                  </a:extLst>
                </a:gridCol>
              </a:tblGrid>
              <a:tr h="37898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RNN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Transformer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0666933"/>
                  </a:ext>
                </a:extLst>
              </a:tr>
              <a:tr h="37898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Architecture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  <a:p>
                      <a:pPr lvl="0" algn="ctr">
                        <a:buNone/>
                      </a:pPr>
                      <a:r>
                        <a:rPr lang="en-US" sz="1400"/>
                        <a:t>Sequential</a:t>
                      </a:r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Parallel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  <a:p>
                      <a:pPr lvl="0" algn="ctr">
                        <a:buNone/>
                      </a:pPr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484166"/>
                  </a:ext>
                </a:extLst>
              </a:tr>
              <a:tr h="37898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Dependency Handling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Short-range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Long-range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047017"/>
                  </a:ext>
                </a:extLst>
              </a:tr>
              <a:tr h="37898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Computational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Slow (sequential processing)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Fast (parallelizable)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738943"/>
                  </a:ext>
                </a:extLst>
              </a:tr>
              <a:tr h="37898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Memory Usage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4954682"/>
                  </a:ext>
                </a:extLst>
              </a:tr>
              <a:tr h="37898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Limited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Scales well (but resource-intensive)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456032"/>
                  </a:ext>
                </a:extLst>
              </a:tr>
              <a:tr h="37898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Interpretability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High (via attention weights)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0421930"/>
                  </a:ext>
                </a:extLst>
              </a:tr>
              <a:tr h="660510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Training Challenges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Vanishing gradients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Requires large resources &amp; careful tuning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572323"/>
                  </a:ext>
                </a:extLst>
              </a:tr>
              <a:tr h="378981"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Time-series, speech, early NLP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0000"/>
                          </a:solidFill>
                        </a:rPr>
                        <a:t>Modern NLP, vision, and beyond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248857"/>
                  </a:ext>
                </a:extLst>
              </a:tr>
            </a:tbl>
          </a:graphicData>
        </a:graphic>
      </p:graphicFrame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263EB840-832B-4C95-7E06-2DC56591B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04" y="2195471"/>
            <a:ext cx="4852867" cy="1220150"/>
          </a:xfrm>
          <a:prstGeom prst="rect">
            <a:avLst/>
          </a:prstGeom>
        </p:spPr>
      </p:pic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94F95DBD-5D92-8DAC-43F5-B50E47C9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870" r="56308" b="-96"/>
          <a:stretch/>
        </p:blipFill>
        <p:spPr>
          <a:xfrm>
            <a:off x="7377692" y="2712342"/>
            <a:ext cx="3918977" cy="1139091"/>
          </a:xfrm>
          <a:prstGeom prst="rect">
            <a:avLst/>
          </a:prstGeom>
        </p:spPr>
      </p:pic>
      <p:pic>
        <p:nvPicPr>
          <p:cNvPr id="10" name="Picture 9" descr="A diagram of a machine&#10;&#10;Description automatically generated">
            <a:extLst>
              <a:ext uri="{FF2B5EF4-FFF2-40B4-BE49-F238E27FC236}">
                <a16:creationId xmlns:a16="http://schemas.microsoft.com/office/drawing/2014/main" id="{C513556B-3EC9-EAB2-3C88-F4AB46BAF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14" r="56308" b="72115"/>
          <a:stretch/>
        </p:blipFill>
        <p:spPr>
          <a:xfrm>
            <a:off x="7468676" y="1974814"/>
            <a:ext cx="3742693" cy="73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27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0FF9-0ECC-25F2-F2CB-6E75F37C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" y="-1031"/>
            <a:ext cx="12215445" cy="1325563"/>
          </a:xfrm>
        </p:spPr>
        <p:txBody>
          <a:bodyPr/>
          <a:lstStyle/>
          <a:p>
            <a:pPr algn="ctr"/>
            <a:r>
              <a:rPr lang="en-US" altLang="ko-KR" sz="3600" b="1">
                <a:ea typeface="맑은 고딕"/>
              </a:rPr>
              <a:t>Self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Attention: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A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Fundamental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Component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of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the</a:t>
            </a:r>
            <a:r>
              <a:rPr lang="ko-KR" altLang="en-US" sz="3600" b="1">
                <a:ea typeface="맑은 고딕"/>
              </a:rPr>
              <a:t> </a:t>
            </a:r>
            <a:r>
              <a:rPr lang="en-US" altLang="ko-KR" sz="3600" b="1">
                <a:ea typeface="맑은 고딕"/>
              </a:rPr>
              <a:t>Transformer</a:t>
            </a:r>
            <a:endParaRPr lang="en-US">
              <a:ea typeface="맑은 고딕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9E32F0-DC39-0968-32C4-A067A9419192}"/>
              </a:ext>
            </a:extLst>
          </p:cNvPr>
          <p:cNvGrpSpPr/>
          <p:nvPr/>
        </p:nvGrpSpPr>
        <p:grpSpPr>
          <a:xfrm>
            <a:off x="4222176" y="1324531"/>
            <a:ext cx="7855216" cy="5304317"/>
            <a:chOff x="2489766" y="1057506"/>
            <a:chExt cx="9587626" cy="5571342"/>
          </a:xfrm>
        </p:grpSpPr>
        <p:pic>
          <p:nvPicPr>
            <p:cNvPr id="3" name="Picture 2" descr="A math equations and formulas&#10;&#10;Description automatically generated">
              <a:extLst>
                <a:ext uri="{FF2B5EF4-FFF2-40B4-BE49-F238E27FC236}">
                  <a16:creationId xmlns:a16="http://schemas.microsoft.com/office/drawing/2014/main" id="{3E50FCEB-410C-ED9C-F52A-3427CAE4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9766" y="3394347"/>
              <a:ext cx="6410017" cy="32345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AB3105-D504-A660-7DAC-F35BA34EF0C9}"/>
                </a:ext>
              </a:extLst>
            </p:cNvPr>
            <p:cNvSpPr/>
            <p:nvPr/>
          </p:nvSpPr>
          <p:spPr>
            <a:xfrm>
              <a:off x="7533486" y="4112019"/>
              <a:ext cx="727880" cy="4321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599828F-38EC-8591-32D2-7FF97AD1D79A}"/>
                </a:ext>
              </a:extLst>
            </p:cNvPr>
            <p:cNvCxnSpPr/>
            <p:nvPr/>
          </p:nvCxnSpPr>
          <p:spPr>
            <a:xfrm flipH="1">
              <a:off x="8261366" y="4407721"/>
              <a:ext cx="1006523" cy="56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7296C3-650D-426D-47BC-0D685CCB0113}"/>
                </a:ext>
              </a:extLst>
            </p:cNvPr>
            <p:cNvSpPr txBox="1"/>
            <p:nvPr/>
          </p:nvSpPr>
          <p:spPr>
            <a:xfrm>
              <a:off x="9263854" y="4320428"/>
              <a:ext cx="2813538" cy="23083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Query</a:t>
              </a:r>
              <a:r>
                <a:rPr lang="ko-KR" altLang="en-US">
                  <a:ea typeface="맑은 고딕"/>
                </a:rPr>
                <a:t>와</a:t>
              </a:r>
              <a:r>
                <a:rPr lang="en-US"/>
                <a:t> Key </a:t>
              </a:r>
              <a:r>
                <a:rPr lang="ko-KR" altLang="en-US">
                  <a:ea typeface="맑은 고딕"/>
                </a:rPr>
                <a:t>차원이</a:t>
              </a:r>
              <a:r>
                <a:rPr lang="en-US"/>
                <a:t> </a:t>
              </a:r>
              <a:r>
                <a:rPr lang="ko-KR" altLang="en-US">
                  <a:ea typeface="맑은 고딕"/>
                </a:rPr>
                <a:t>커지면</a:t>
              </a:r>
              <a:r>
                <a:rPr lang="en-US" altLang="ko-KR">
                  <a:ea typeface="맑은 고딕"/>
                </a:rPr>
                <a:t> 내적 값인 Attention score도 커지게 되므로, 이 문제를 해결하기 위해 </a:t>
              </a:r>
              <a:r>
                <a:rPr lang="en-US" altLang="ko-KR" b="1">
                  <a:solidFill>
                    <a:srgbClr val="FF0000"/>
                  </a:solidFill>
                  <a:ea typeface="맑은 고딕"/>
                </a:rPr>
                <a:t>차원 d_k (Key의 차원)의 루트만큼 나누어 주는 스케일링 작업을 진행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094731-397F-7080-A6A6-0A72F2F5D545}"/>
                </a:ext>
              </a:extLst>
            </p:cNvPr>
            <p:cNvSpPr/>
            <p:nvPr/>
          </p:nvSpPr>
          <p:spPr>
            <a:xfrm>
              <a:off x="7365104" y="3564942"/>
              <a:ext cx="946128" cy="1041407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E8A0483-E95C-6C5D-F95B-894356D2F7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17747" y="3605817"/>
              <a:ext cx="950998" cy="6259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CC60DF-AFF4-FAED-B780-33313550C531}"/>
                </a:ext>
              </a:extLst>
            </p:cNvPr>
            <p:cNvSpPr txBox="1"/>
            <p:nvPr/>
          </p:nvSpPr>
          <p:spPr>
            <a:xfrm>
              <a:off x="9257340" y="1057506"/>
              <a:ext cx="2800515" cy="3170099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[Attention score]</a:t>
              </a:r>
              <a:endParaRPr lang="en-US" sz="2000">
                <a:solidFill>
                  <a:schemeClr val="accent1">
                    <a:lumMod val="76000"/>
                  </a:schemeClr>
                </a:solidFill>
              </a:endParaRPr>
            </a:p>
            <a:p>
              <a:pPr marL="285750" indent="-285750">
                <a:buFont typeface="Calibri"/>
                <a:buChar char="-"/>
              </a:pPr>
              <a:r>
                <a:rPr lang="en-US" altLang="ko-KR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Query와 Key의 전치행렬의 내적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 altLang="ko-KR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위의 두 벡터 사이의 내적을 계산하면 두 벡터가 얼마나 유사한지 알 수 있음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 altLang="ko-KR" b="1">
                  <a:solidFill>
                    <a:schemeClr val="accent1">
                      <a:lumMod val="76000"/>
                    </a:schemeClr>
                  </a:solidFill>
                  <a:ea typeface="맑은 고딕"/>
                </a:rPr>
                <a:t>다시 말해, 한 단어가 다른 단어들과의 유사도를 계산하여 연관성 확인 가능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87663-EBB1-6DBB-7A80-6855C1E05B96}"/>
                </a:ext>
              </a:extLst>
            </p:cNvPr>
            <p:cNvSpPr/>
            <p:nvPr/>
          </p:nvSpPr>
          <p:spPr>
            <a:xfrm>
              <a:off x="5944357" y="3408635"/>
              <a:ext cx="2479828" cy="127233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B1F890-13D0-B0E0-9BF4-364EE094A7C7}"/>
                </a:ext>
              </a:extLst>
            </p:cNvPr>
            <p:cNvSpPr txBox="1"/>
            <p:nvPr/>
          </p:nvSpPr>
          <p:spPr>
            <a:xfrm>
              <a:off x="3301792" y="2967728"/>
              <a:ext cx="5115394" cy="387925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b="1">
                  <a:solidFill>
                    <a:srgbClr val="00B050"/>
                  </a:solidFill>
                  <a:ea typeface="맑은 고딕"/>
                </a:rPr>
                <a:t>Attention score 값의 normailzaition</a:t>
              </a:r>
            </a:p>
          </p:txBody>
        </p:sp>
      </p:grpSp>
      <p:pic>
        <p:nvPicPr>
          <p:cNvPr id="13" name="Picture 12" descr="A diagram of a student&#10;&#10;Description automatically generated">
            <a:extLst>
              <a:ext uri="{FF2B5EF4-FFF2-40B4-BE49-F238E27FC236}">
                <a16:creationId xmlns:a16="http://schemas.microsoft.com/office/drawing/2014/main" id="{4A5D5163-ADBA-00E0-18DD-E61E048A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8" y="3089806"/>
            <a:ext cx="3665340" cy="371951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45B5F6-6EE1-109D-DAB6-FE1857077AAF}"/>
              </a:ext>
            </a:extLst>
          </p:cNvPr>
          <p:cNvSpPr/>
          <p:nvPr/>
        </p:nvSpPr>
        <p:spPr>
          <a:xfrm>
            <a:off x="3855492" y="3912358"/>
            <a:ext cx="420805" cy="13306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A80CB-95DB-AF6D-446B-4EA27BA0A604}"/>
              </a:ext>
            </a:extLst>
          </p:cNvPr>
          <p:cNvSpPr/>
          <p:nvPr/>
        </p:nvSpPr>
        <p:spPr>
          <a:xfrm>
            <a:off x="113730" y="1143000"/>
            <a:ext cx="3741761" cy="5663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AB28B4-BAB1-1DB1-C8DA-065D1F0AFE64}"/>
              </a:ext>
            </a:extLst>
          </p:cNvPr>
          <p:cNvSpPr/>
          <p:nvPr/>
        </p:nvSpPr>
        <p:spPr>
          <a:xfrm>
            <a:off x="4299044" y="1120253"/>
            <a:ext cx="7824714" cy="5686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3C9610-5215-C8A9-7AE5-FBC8D38BAA57}"/>
              </a:ext>
            </a:extLst>
          </p:cNvPr>
          <p:cNvSpPr txBox="1"/>
          <p:nvPr/>
        </p:nvSpPr>
        <p:spPr>
          <a:xfrm>
            <a:off x="170597" y="1177119"/>
            <a:ext cx="36280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Generation of Query, Key, and Values from the embedding vector</a:t>
            </a:r>
            <a:endParaRPr lang="en-US" sz="200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BA0BE-E71E-AABD-B182-1C701A9B8165}"/>
              </a:ext>
            </a:extLst>
          </p:cNvPr>
          <p:cNvSpPr txBox="1"/>
          <p:nvPr/>
        </p:nvSpPr>
        <p:spPr>
          <a:xfrm>
            <a:off x="4299045" y="1177119"/>
            <a:ext cx="3628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highlight>
                  <a:srgbClr val="FFFF00"/>
                </a:highlight>
              </a:rPr>
              <a:t>Scaled dot-product Attention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0C0700-A153-F567-7533-AB4F7B51084F}"/>
              </a:ext>
            </a:extLst>
          </p:cNvPr>
          <p:cNvSpPr/>
          <p:nvPr/>
        </p:nvSpPr>
        <p:spPr>
          <a:xfrm>
            <a:off x="2069742" y="3043016"/>
            <a:ext cx="619104" cy="3681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63EF98-2CB4-80DF-77C3-7C8C37247B69}"/>
              </a:ext>
            </a:extLst>
          </p:cNvPr>
          <p:cNvSpPr txBox="1"/>
          <p:nvPr/>
        </p:nvSpPr>
        <p:spPr>
          <a:xfrm>
            <a:off x="183550" y="2115496"/>
            <a:ext cx="359031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>
                <a:solidFill>
                  <a:srgbClr val="000000"/>
                </a:solidFill>
                <a:ea typeface="맑은 고딕"/>
              </a:rPr>
              <a:t>가중치 행렬은 처음 임의의 값을 가지며, 학습 과정에서 최적의 값을 찾게 됨</a:t>
            </a:r>
          </a:p>
        </p:txBody>
      </p:sp>
    </p:spTree>
    <p:extLst>
      <p:ext uri="{BB962C8B-B14F-4D97-AF65-F5344CB8AC3E}">
        <p14:creationId xmlns:p14="http://schemas.microsoft.com/office/powerpoint/2010/main" val="4131958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52CD-E1B3-B416-8BB1-E8CF5A7E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ko-KR" altLang="en-US" b="1">
                <a:ea typeface="맑은 고딕"/>
              </a:rPr>
              <a:t>Attention Score</a:t>
            </a:r>
            <a:endParaRPr lang="en-US" altLang="ko-K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4D0E61-4862-DE6F-BF98-27FEAD808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2" y="2890162"/>
            <a:ext cx="5572836" cy="2408332"/>
          </a:xfrm>
          <a:prstGeom prst="rect">
            <a:avLst/>
          </a:prstGeom>
        </p:spPr>
      </p:pic>
      <p:pic>
        <p:nvPicPr>
          <p:cNvPr id="6" name="Picture 5" descr="A math equations and formulas&#10;&#10;Description automatically generated">
            <a:extLst>
              <a:ext uri="{FF2B5EF4-FFF2-40B4-BE49-F238E27FC236}">
                <a16:creationId xmlns:a16="http://schemas.microsoft.com/office/drawing/2014/main" id="{2E132013-689C-9FE5-5328-2B83470E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5" y="2730506"/>
            <a:ext cx="5251776" cy="30794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A128A6-25C0-F4AA-3884-480FD4906EF4}"/>
              </a:ext>
            </a:extLst>
          </p:cNvPr>
          <p:cNvSpPr/>
          <p:nvPr/>
        </p:nvSpPr>
        <p:spPr>
          <a:xfrm>
            <a:off x="4270100" y="2813312"/>
            <a:ext cx="763797" cy="10597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F6E3704-0AF4-2436-6BC4-4F0E5AFD9C25}"/>
              </a:ext>
            </a:extLst>
          </p:cNvPr>
          <p:cNvSpPr/>
          <p:nvPr/>
        </p:nvSpPr>
        <p:spPr>
          <a:xfrm>
            <a:off x="5032612" y="3610970"/>
            <a:ext cx="1410268" cy="2615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D14E28-69B7-7B89-3A32-2C9001FBE434}"/>
              </a:ext>
            </a:extLst>
          </p:cNvPr>
          <p:cNvSpPr/>
          <p:nvPr/>
        </p:nvSpPr>
        <p:spPr>
          <a:xfrm>
            <a:off x="8006687" y="3434687"/>
            <a:ext cx="3298208" cy="1774208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DB9E9-1B02-B3D5-1967-9BABD20214D5}"/>
              </a:ext>
            </a:extLst>
          </p:cNvPr>
          <p:cNvSpPr txBox="1"/>
          <p:nvPr/>
        </p:nvSpPr>
        <p:spPr>
          <a:xfrm>
            <a:off x="4270612" y="2445223"/>
            <a:ext cx="1825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Attenion score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DDEB8-9690-DBB8-198B-5C4777826AB7}"/>
              </a:ext>
            </a:extLst>
          </p:cNvPr>
          <p:cNvSpPr txBox="1"/>
          <p:nvPr/>
        </p:nvSpPr>
        <p:spPr>
          <a:xfrm>
            <a:off x="8893791" y="5208894"/>
            <a:ext cx="1825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Attenion score</a:t>
            </a:r>
          </a:p>
        </p:txBody>
      </p:sp>
    </p:spTree>
    <p:extLst>
      <p:ext uri="{BB962C8B-B14F-4D97-AF65-F5344CB8AC3E}">
        <p14:creationId xmlns:p14="http://schemas.microsoft.com/office/powerpoint/2010/main" val="61302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DEE2-BEF2-1193-5070-922D460D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Code of Scaled Dot-Product Attention</a:t>
            </a:r>
          </a:p>
        </p:txBody>
      </p:sp>
      <p:pic>
        <p:nvPicPr>
          <p:cNvPr id="7" name="Picture 6" descr="A math equations and formulas&#10;&#10;Description automatically generated">
            <a:extLst>
              <a:ext uri="{FF2B5EF4-FFF2-40B4-BE49-F238E27FC236}">
                <a16:creationId xmlns:a16="http://schemas.microsoft.com/office/drawing/2014/main" id="{5CA29612-7E23-7086-56B9-A86CA19D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311" y="1196213"/>
            <a:ext cx="4855033" cy="28464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E84E6A-9B7E-8B16-71E7-0EDFD9159D74}"/>
              </a:ext>
            </a:extLst>
          </p:cNvPr>
          <p:cNvSpPr txBox="1"/>
          <p:nvPr/>
        </p:nvSpPr>
        <p:spPr>
          <a:xfrm>
            <a:off x="563" y="1520899"/>
            <a:ext cx="11304895" cy="452431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from math import sqrt </a:t>
            </a:r>
            <a:r>
              <a:rPr lang="en-US">
                <a:solidFill>
                  <a:srgbClr val="FF0000"/>
                </a:solidFill>
              </a:rPr>
              <a:t># sqrt: square root (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제곱근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)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/>
              <a:t>import </a:t>
            </a:r>
            <a:r>
              <a:rPr lang="en-US" err="1"/>
              <a:t>torch.nn.functional</a:t>
            </a:r>
            <a:r>
              <a:rPr lang="en-US"/>
              <a:t> as F</a:t>
            </a:r>
          </a:p>
          <a:p>
            <a:endParaRPr lang="en-US"/>
          </a:p>
          <a:p>
            <a:r>
              <a:rPr lang="en-US"/>
              <a:t>def </a:t>
            </a:r>
            <a:r>
              <a:rPr lang="en-US" b="1" err="1"/>
              <a:t>compute_attention</a:t>
            </a:r>
            <a:r>
              <a:rPr lang="en-US"/>
              <a:t>(</a:t>
            </a:r>
            <a:r>
              <a:rPr lang="en-US" err="1"/>
              <a:t>querys</a:t>
            </a:r>
            <a:r>
              <a:rPr lang="en-US"/>
              <a:t>, keys, values, </a:t>
            </a:r>
            <a:r>
              <a:rPr lang="en-US" err="1"/>
              <a:t>is_causal</a:t>
            </a:r>
            <a:r>
              <a:rPr lang="en-US"/>
              <a:t>=False)</a:t>
            </a:r>
          </a:p>
          <a:p>
            <a:r>
              <a:rPr lang="en-US"/>
              <a:t> </a:t>
            </a:r>
            <a:r>
              <a:rPr lang="en-US" err="1"/>
              <a:t>dim_k</a:t>
            </a:r>
            <a:r>
              <a:rPr lang="en-US"/>
              <a:t> = </a:t>
            </a:r>
            <a:r>
              <a:rPr lang="en-US" err="1"/>
              <a:t>querys.size</a:t>
            </a:r>
            <a:r>
              <a:rPr lang="en-US"/>
              <a:t>(-1) # 16</a:t>
            </a:r>
          </a:p>
          <a:p>
            <a:r>
              <a:rPr lang="en-US"/>
              <a:t> scores = </a:t>
            </a:r>
            <a:r>
              <a:rPr lang="en-US" err="1"/>
              <a:t>querys</a:t>
            </a:r>
            <a:r>
              <a:rPr lang="en-US"/>
              <a:t> @ </a:t>
            </a:r>
            <a:r>
              <a:rPr lang="en-US" err="1"/>
              <a:t>keys</a:t>
            </a:r>
            <a:r>
              <a:rPr lang="en-US" b="1" err="1"/>
              <a:t>.transpose</a:t>
            </a:r>
            <a:r>
              <a:rPr lang="en-US" b="1"/>
              <a:t>(-2, -1)</a:t>
            </a:r>
            <a:r>
              <a:rPr lang="en-US"/>
              <a:t> / sqrt(dim_k) #</a:t>
            </a:r>
            <a:r>
              <a:rPr lang="ko-KR" altLang="en-US">
                <a:ea typeface="맑은 고딕"/>
              </a:rPr>
              <a:t>전치행렬</a:t>
            </a:r>
            <a:r>
              <a:rPr lang="en-US"/>
              <a:t> </a:t>
            </a:r>
            <a:endParaRPr lang="en-US">
              <a:ea typeface="맑은 고딕"/>
            </a:endParaRPr>
          </a:p>
          <a:p>
            <a:r>
              <a:rPr lang="en-US"/>
              <a:t> </a:t>
            </a:r>
            <a:r>
              <a:rPr lang="en-US">
                <a:solidFill>
                  <a:srgbClr val="FF0000"/>
                </a:solidFill>
              </a:rPr>
              <a:t># @ operator is used for Matrix Multiplication (inner product/dot product)</a:t>
            </a:r>
          </a:p>
          <a:p>
            <a:r>
              <a:rPr lang="en-US">
                <a:solidFill>
                  <a:srgbClr val="FF0000"/>
                </a:solidFill>
              </a:rPr>
              <a:t> # transpose(-2, -1): ex) shape (4, 2, 1) =&gt; shape (4, 1, 2)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로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변형</a:t>
            </a:r>
          </a:p>
          <a:p>
            <a:r>
              <a:rPr lang="en-US"/>
              <a:t> </a:t>
            </a:r>
            <a:r>
              <a:rPr lang="en-US" b="1"/>
              <a:t>weights</a:t>
            </a:r>
            <a:r>
              <a:rPr lang="en-US"/>
              <a:t> = </a:t>
            </a:r>
            <a:r>
              <a:rPr lang="en-US" err="1"/>
              <a:t>F.softmax</a:t>
            </a:r>
            <a:r>
              <a:rPr lang="en-US"/>
              <a:t>(scores, </a:t>
            </a:r>
            <a:r>
              <a:rPr lang="en-US" b="1"/>
              <a:t>dim=-1</a:t>
            </a:r>
            <a:r>
              <a:rPr lang="en-US"/>
              <a:t>) </a:t>
            </a:r>
            <a:r>
              <a:rPr lang="en-US">
                <a:solidFill>
                  <a:srgbClr val="FF0000"/>
                </a:solidFill>
              </a:rPr>
              <a:t>#last demension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기준으로</a:t>
            </a:r>
            <a:r>
              <a:rPr lang="en-US">
                <a:solidFill>
                  <a:srgbClr val="FF0000"/>
                </a:solidFill>
              </a:rPr>
              <a:t> softmax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함수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수행</a:t>
            </a:r>
          </a:p>
          <a:p>
            <a:r>
              <a:rPr lang="en-US"/>
              <a:t> return </a:t>
            </a:r>
            <a:r>
              <a:rPr lang="en-US" b="1"/>
              <a:t>wights @ values </a:t>
            </a:r>
            <a:r>
              <a:rPr lang="en-US">
                <a:solidFill>
                  <a:srgbClr val="FF0000"/>
                </a:solidFill>
              </a:rPr>
              <a:t>#Attenion value matrix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를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반환함</a:t>
            </a:r>
          </a:p>
          <a:p>
            <a:endParaRPr lang="en-US"/>
          </a:p>
          <a:p>
            <a:r>
              <a:rPr lang="en-US"/>
              <a:t>print('</a:t>
            </a:r>
            <a:r>
              <a:rPr lang="ko-KR" altLang="en-US">
                <a:ea typeface="맑은 고딕"/>
              </a:rPr>
              <a:t>원본 입력 형태: ', </a:t>
            </a:r>
            <a:r>
              <a:rPr lang="ko-KR" altLang="en-US" err="1">
                <a:ea typeface="맑은 고딕"/>
              </a:rPr>
              <a:t>input_embeddings.shape</a:t>
            </a:r>
            <a:r>
              <a:rPr lang="ko-KR" altLang="en-US">
                <a:ea typeface="맑은 고딕"/>
              </a:rPr>
              <a:t>) # 원본 입력 형태: </a:t>
            </a:r>
            <a:r>
              <a:rPr lang="ko-KR" altLang="en-US" err="1">
                <a:ea typeface="맑은 고딕"/>
              </a:rPr>
              <a:t>torch.Size</a:t>
            </a:r>
            <a:r>
              <a:rPr lang="ko-KR" altLang="en-US">
                <a:ea typeface="맑은 고딕"/>
              </a:rPr>
              <a:t>([1, 5, 16])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 err="1">
                <a:ea typeface="맑은 고딕"/>
              </a:rPr>
              <a:t>after_attention_embeddings</a:t>
            </a:r>
            <a:r>
              <a:rPr lang="ko-KR" altLang="en-US">
                <a:ea typeface="맑은 고딕"/>
              </a:rPr>
              <a:t> = </a:t>
            </a:r>
            <a:r>
              <a:rPr lang="ko-KR" altLang="en-US" err="1">
                <a:ea typeface="맑은 고딕"/>
              </a:rPr>
              <a:t>compute_attention</a:t>
            </a:r>
            <a:r>
              <a:rPr lang="ko-KR" altLang="en-US">
                <a:ea typeface="맑은 고딕"/>
              </a:rPr>
              <a:t>(</a:t>
            </a:r>
            <a:r>
              <a:rPr lang="ko-KR" altLang="en-US" err="1">
                <a:ea typeface="맑은 고딕"/>
              </a:rPr>
              <a:t>querys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keys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values</a:t>
            </a:r>
            <a:r>
              <a:rPr lang="ko-KR" altLang="en-US">
                <a:ea typeface="맑은 고딕"/>
              </a:rPr>
              <a:t>)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 err="1">
                <a:ea typeface="맑은 고딕"/>
              </a:rPr>
              <a:t>print</a:t>
            </a:r>
            <a:r>
              <a:rPr lang="ko-KR" altLang="en-US">
                <a:ea typeface="맑은 고딕"/>
              </a:rPr>
              <a:t>('</a:t>
            </a:r>
            <a:r>
              <a:rPr lang="ko-KR" altLang="en-US" err="1">
                <a:ea typeface="맑은 고딕"/>
              </a:rPr>
              <a:t>어텐션</a:t>
            </a:r>
            <a:r>
              <a:rPr lang="ko-KR" altLang="en-US">
                <a:ea typeface="맑은 고딕"/>
              </a:rPr>
              <a:t> 적용 후 형태:', </a:t>
            </a:r>
            <a:r>
              <a:rPr lang="ko-KR" altLang="en-US" err="1">
                <a:ea typeface="맑은 고딕"/>
              </a:rPr>
              <a:t>after_attention_embeddings.shape</a:t>
            </a:r>
            <a:r>
              <a:rPr lang="ko-KR" altLang="en-US">
                <a:ea typeface="맑은 고딕"/>
              </a:rPr>
              <a:t>) # </a:t>
            </a:r>
            <a:r>
              <a:rPr lang="ko-KR" altLang="en-US" err="1">
                <a:ea typeface="맑은 고딕"/>
              </a:rPr>
              <a:t>어텐션</a:t>
            </a:r>
            <a:r>
              <a:rPr lang="ko-KR" altLang="en-US">
                <a:ea typeface="맑은 고딕"/>
              </a:rPr>
              <a:t> 적용 후 형태: </a:t>
            </a:r>
            <a:r>
              <a:rPr lang="ko-KR" altLang="en-US" err="1">
                <a:ea typeface="맑은 고딕"/>
              </a:rPr>
              <a:t>torch.Size</a:t>
            </a:r>
            <a:r>
              <a:rPr lang="ko-KR" altLang="en-US">
                <a:ea typeface="맑은 고딕"/>
              </a:rPr>
              <a:t>([1, 5, 16])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CEC1A7-43EA-FF18-DA79-2CF5DEC7A321}"/>
              </a:ext>
            </a:extLst>
          </p:cNvPr>
          <p:cNvGrpSpPr/>
          <p:nvPr/>
        </p:nvGrpSpPr>
        <p:grpSpPr>
          <a:xfrm>
            <a:off x="8927909" y="4237878"/>
            <a:ext cx="3127614" cy="1530426"/>
            <a:chOff x="6391702" y="2890162"/>
            <a:chExt cx="5572836" cy="30562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8383E5-E0BA-B195-4A2A-EA25610E6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702" y="2890162"/>
              <a:ext cx="5572836" cy="240833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B3476B-38FA-BB2D-8F57-E9B544DA10F2}"/>
                </a:ext>
              </a:extLst>
            </p:cNvPr>
            <p:cNvSpPr/>
            <p:nvPr/>
          </p:nvSpPr>
          <p:spPr>
            <a:xfrm>
              <a:off x="8006687" y="3434687"/>
              <a:ext cx="3298208" cy="1774208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5CDAA4-7862-1C5C-CFCA-DCA1717CFE67}"/>
                </a:ext>
              </a:extLst>
            </p:cNvPr>
            <p:cNvSpPr txBox="1"/>
            <p:nvPr/>
          </p:nvSpPr>
          <p:spPr>
            <a:xfrm>
              <a:off x="8326376" y="5208894"/>
              <a:ext cx="3102070" cy="7375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Attenion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63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BC9F-E2A4-37C9-1DB6-B9BD121A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Custom </a:t>
            </a:r>
            <a:r>
              <a:rPr lang="en-US" b="1" err="1"/>
              <a:t>nn.Modules</a:t>
            </a:r>
            <a:r>
              <a:rPr lang="en-US" b="1"/>
              <a:t> for </a:t>
            </a:r>
            <a:r>
              <a:rPr lang="en-US" b="1" err="1"/>
              <a:t>AttentionHead</a:t>
            </a: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6C1D5-5DAB-1CEE-3610-BDB0D9FA0BC8}"/>
              </a:ext>
            </a:extLst>
          </p:cNvPr>
          <p:cNvSpPr txBox="1"/>
          <p:nvPr/>
        </p:nvSpPr>
        <p:spPr>
          <a:xfrm>
            <a:off x="418672" y="949378"/>
            <a:ext cx="1136143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class </a:t>
            </a:r>
            <a:r>
              <a:rPr lang="en-US" b="1" err="1"/>
              <a:t>AttentionHead</a:t>
            </a:r>
            <a:r>
              <a:rPr lang="en-US"/>
              <a:t>(</a:t>
            </a:r>
            <a:r>
              <a:rPr lang="en-US" err="1"/>
              <a:t>nn.Module</a:t>
            </a:r>
            <a:r>
              <a:rPr lang="en-US"/>
              <a:t>): 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/>
              <a:t> def __</a:t>
            </a:r>
            <a:r>
              <a:rPr lang="en-US" err="1"/>
              <a:t>init</a:t>
            </a:r>
            <a:r>
              <a:rPr lang="en-US"/>
              <a:t>__(self, </a:t>
            </a:r>
            <a:r>
              <a:rPr lang="en-US" b="1" err="1"/>
              <a:t>token_embed_dim</a:t>
            </a:r>
            <a:r>
              <a:rPr lang="en-US"/>
              <a:t>, </a:t>
            </a:r>
            <a:r>
              <a:rPr lang="en-US" b="1" err="1"/>
              <a:t>head_dim</a:t>
            </a:r>
            <a:r>
              <a:rPr lang="en-US"/>
              <a:t>, </a:t>
            </a:r>
            <a:r>
              <a:rPr lang="en-US" err="1"/>
              <a:t>is_causal</a:t>
            </a:r>
            <a:r>
              <a:rPr lang="en-US"/>
              <a:t>=False): </a:t>
            </a:r>
            <a:r>
              <a:rPr lang="en-US">
                <a:solidFill>
                  <a:srgbClr val="FF0000"/>
                </a:solidFill>
              </a:rPr>
              <a:t>#head_dim = Q, K, V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의 차원</a:t>
            </a:r>
            <a:endParaRPr lang="en-US">
              <a:solidFill>
                <a:srgbClr val="FF0000"/>
              </a:solidFill>
              <a:ea typeface="맑은 고딕"/>
            </a:endParaRPr>
          </a:p>
          <a:p>
            <a:r>
              <a:rPr lang="en-US"/>
              <a:t>  super().__</a:t>
            </a:r>
            <a:r>
              <a:rPr lang="en-US" err="1"/>
              <a:t>init</a:t>
            </a:r>
            <a:r>
              <a:rPr lang="en-US"/>
              <a:t>__() </a:t>
            </a:r>
          </a:p>
          <a:p>
            <a:r>
              <a:rPr lang="en-US"/>
              <a:t>  </a:t>
            </a:r>
            <a:r>
              <a:rPr lang="en-US" err="1"/>
              <a:t>self.is_causal</a:t>
            </a:r>
            <a:r>
              <a:rPr lang="en-US"/>
              <a:t>  = </a:t>
            </a:r>
            <a:r>
              <a:rPr lang="en-US" err="1"/>
              <a:t>is_causal</a:t>
            </a:r>
            <a:endParaRPr lang="en-US"/>
          </a:p>
          <a:p>
            <a:r>
              <a:rPr lang="en-US"/>
              <a:t>  </a:t>
            </a:r>
            <a:r>
              <a:rPr lang="en-US" err="1"/>
              <a:t>self.weight_q</a:t>
            </a:r>
            <a:r>
              <a:rPr lang="en-US"/>
              <a:t> = </a:t>
            </a:r>
            <a:r>
              <a:rPr lang="en-US" b="1" err="1"/>
              <a:t>nn.Linear</a:t>
            </a:r>
            <a:r>
              <a:rPr lang="en-US"/>
              <a:t>(</a:t>
            </a:r>
            <a:r>
              <a:rPr lang="en-US" err="1"/>
              <a:t>token_embed_dim</a:t>
            </a:r>
            <a:r>
              <a:rPr lang="en-US"/>
              <a:t>, </a:t>
            </a:r>
            <a:r>
              <a:rPr lang="en-US" err="1"/>
              <a:t>head_dim</a:t>
            </a:r>
            <a:r>
              <a:rPr lang="en-US"/>
              <a:t>) </a:t>
            </a:r>
          </a:p>
          <a:p>
            <a:r>
              <a:rPr lang="en-US"/>
              <a:t>  </a:t>
            </a:r>
            <a:r>
              <a:rPr lang="en-US" err="1"/>
              <a:t>self.weight_k</a:t>
            </a:r>
            <a:r>
              <a:rPr lang="en-US"/>
              <a:t> = </a:t>
            </a:r>
            <a:r>
              <a:rPr lang="en-US" b="1" err="1"/>
              <a:t>nn.Linear</a:t>
            </a:r>
            <a:r>
              <a:rPr lang="en-US"/>
              <a:t>(</a:t>
            </a:r>
            <a:r>
              <a:rPr lang="en-US" err="1"/>
              <a:t>token_embed_dim</a:t>
            </a:r>
            <a:r>
              <a:rPr lang="en-US"/>
              <a:t>, </a:t>
            </a:r>
            <a:r>
              <a:rPr lang="en-US" err="1"/>
              <a:t>head_dim</a:t>
            </a:r>
            <a:r>
              <a:rPr lang="en-US"/>
              <a:t>)</a:t>
            </a:r>
          </a:p>
          <a:p>
            <a:r>
              <a:rPr lang="en-US"/>
              <a:t>  </a:t>
            </a:r>
            <a:r>
              <a:rPr lang="en-US" err="1"/>
              <a:t>self.weight_v</a:t>
            </a:r>
            <a:r>
              <a:rPr lang="en-US"/>
              <a:t> = </a:t>
            </a:r>
            <a:r>
              <a:rPr lang="en-US" b="1" err="1"/>
              <a:t>nn.Linear</a:t>
            </a:r>
            <a:r>
              <a:rPr lang="en-US"/>
              <a:t>(</a:t>
            </a:r>
            <a:r>
              <a:rPr lang="en-US" err="1"/>
              <a:t>token_embed_dim</a:t>
            </a:r>
            <a:r>
              <a:rPr lang="en-US"/>
              <a:t>, </a:t>
            </a:r>
            <a:r>
              <a:rPr lang="en-US" err="1"/>
              <a:t>head_dim</a:t>
            </a:r>
            <a:r>
              <a:rPr lang="en-US"/>
              <a:t>)</a:t>
            </a:r>
          </a:p>
          <a:p>
            <a:endParaRPr lang="en-US"/>
          </a:p>
          <a:p>
            <a:r>
              <a:rPr lang="en-US"/>
              <a:t> def forward(self, </a:t>
            </a:r>
            <a:r>
              <a:rPr lang="en-US" err="1"/>
              <a:t>querys</a:t>
            </a:r>
            <a:r>
              <a:rPr lang="en-US"/>
              <a:t>, keys, values):</a:t>
            </a:r>
            <a:endParaRPr lang="en-US">
              <a:ea typeface="맑은 고딕"/>
            </a:endParaRPr>
          </a:p>
          <a:p>
            <a:r>
              <a:rPr lang="en-US"/>
              <a:t>  outputs = </a:t>
            </a:r>
            <a:r>
              <a:rPr lang="en-US" b="1" err="1"/>
              <a:t>compute_attention</a:t>
            </a:r>
            <a:r>
              <a:rPr lang="en-US"/>
              <a:t>(    </a:t>
            </a:r>
            <a:r>
              <a:rPr lang="en-US">
                <a:solidFill>
                  <a:srgbClr val="FF0000"/>
                </a:solidFill>
              </a:rPr>
              <a:t>#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앞에서 정의한 외부의 </a:t>
            </a:r>
            <a:r>
              <a:rPr lang="ko-KR" altLang="en-US" err="1">
                <a:solidFill>
                  <a:srgbClr val="FF0000"/>
                </a:solidFill>
                <a:ea typeface="맑은 고딕"/>
              </a:rPr>
              <a:t>compute_attention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() 함수를 이용해 attention value 계산</a:t>
            </a:r>
          </a:p>
          <a:p>
            <a:r>
              <a:rPr lang="en-US"/>
              <a:t>   </a:t>
            </a:r>
            <a:r>
              <a:rPr lang="en-US" err="1"/>
              <a:t>self.weight_q</a:t>
            </a:r>
            <a:r>
              <a:rPr lang="en-US"/>
              <a:t>(</a:t>
            </a:r>
            <a:r>
              <a:rPr lang="en-US" err="1"/>
              <a:t>querys</a:t>
            </a:r>
            <a:r>
              <a:rPr lang="en-US"/>
              <a:t>), </a:t>
            </a:r>
          </a:p>
          <a:p>
            <a:r>
              <a:rPr lang="en-US"/>
              <a:t>   </a:t>
            </a:r>
            <a:r>
              <a:rPr lang="en-US" err="1"/>
              <a:t>self.weight_k</a:t>
            </a:r>
            <a:r>
              <a:rPr lang="en-US"/>
              <a:t>(keys), </a:t>
            </a:r>
          </a:p>
          <a:p>
            <a:r>
              <a:rPr lang="en-US"/>
              <a:t>   </a:t>
            </a:r>
            <a:r>
              <a:rPr lang="en-US" err="1"/>
              <a:t>self.weight_v</a:t>
            </a:r>
            <a:r>
              <a:rPr lang="en-US"/>
              <a:t>(values),</a:t>
            </a:r>
          </a:p>
          <a:p>
            <a:r>
              <a:rPr lang="en-US"/>
              <a:t>   </a:t>
            </a:r>
            <a:r>
              <a:rPr lang="en-US" err="1"/>
              <a:t>is_causal</a:t>
            </a:r>
            <a:r>
              <a:rPr lang="en-US"/>
              <a:t> = </a:t>
            </a:r>
            <a:r>
              <a:rPr lang="en-US" err="1"/>
              <a:t>self.is_causal</a:t>
            </a:r>
            <a:endParaRPr lang="en-US"/>
          </a:p>
          <a:p>
            <a:r>
              <a:rPr lang="en-US"/>
              <a:t>  )</a:t>
            </a:r>
          </a:p>
          <a:p>
            <a:r>
              <a:rPr lang="en-US"/>
              <a:t>  return outputs</a:t>
            </a:r>
          </a:p>
          <a:p>
            <a:endParaRPr lang="en-US"/>
          </a:p>
          <a:p>
            <a:r>
              <a:rPr lang="en-US" err="1"/>
              <a:t>attention_head</a:t>
            </a:r>
            <a:r>
              <a:rPr lang="en-US"/>
              <a:t> = </a:t>
            </a:r>
            <a:r>
              <a:rPr lang="en-US" b="1" err="1"/>
              <a:t>AttentionHead</a:t>
            </a:r>
            <a:r>
              <a:rPr lang="en-US"/>
              <a:t>(embedding_dim, embedding_dim) </a:t>
            </a:r>
          </a:p>
          <a:p>
            <a:r>
              <a:rPr lang="en-US">
                <a:solidFill>
                  <a:srgbClr val="FF0000"/>
                </a:solidFill>
              </a:rPr>
              <a:t>#Attention class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에서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 attnetion_head라는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 </a:t>
            </a:r>
            <a:r>
              <a:rPr lang="en-US">
                <a:solidFill>
                  <a:srgbClr val="FF0000"/>
                </a:solidFill>
              </a:rPr>
              <a:t>instance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만듦</a:t>
            </a:r>
            <a:endParaRPr lang="ko-KR">
              <a:solidFill>
                <a:srgbClr val="FF0000"/>
              </a:solidFill>
            </a:endParaRPr>
          </a:p>
          <a:p>
            <a:r>
              <a:rPr lang="en-US" err="1"/>
              <a:t>after_attention_embeddings</a:t>
            </a:r>
            <a:r>
              <a:rPr lang="en-US"/>
              <a:t> = </a:t>
            </a:r>
            <a:r>
              <a:rPr lang="en-US" b="1" err="1"/>
              <a:t>attention_head</a:t>
            </a:r>
            <a:r>
              <a:rPr lang="en-US"/>
              <a:t>(</a:t>
            </a:r>
            <a:r>
              <a:rPr lang="en-US" err="1"/>
              <a:t>input_embeddings</a:t>
            </a:r>
            <a:r>
              <a:rPr lang="en-US"/>
              <a:t>, </a:t>
            </a:r>
            <a:r>
              <a:rPr lang="en-US" err="1"/>
              <a:t>input_embeddings</a:t>
            </a:r>
            <a:r>
              <a:rPr lang="en-US"/>
              <a:t>, </a:t>
            </a:r>
            <a:r>
              <a:rPr lang="en-US" err="1"/>
              <a:t>input_embeddings</a:t>
            </a:r>
            <a:r>
              <a:rPr lang="en-US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D8A59-7834-4B8F-6568-4534536041A0}"/>
              </a:ext>
            </a:extLst>
          </p:cNvPr>
          <p:cNvSpPr/>
          <p:nvPr/>
        </p:nvSpPr>
        <p:spPr>
          <a:xfrm>
            <a:off x="5481850" y="1228298"/>
            <a:ext cx="1614985" cy="34119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49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3049812" y="4259088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7700980" y="3892932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972803" y="3447468"/>
            <a:ext cx="2865549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1322" y="2601351"/>
            <a:ext cx="2825965" cy="27622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621086" y="6174434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6FD3-FE80-5CC1-16F7-7528BF4927EA}"/>
              </a:ext>
            </a:extLst>
          </p:cNvPr>
          <p:cNvSpPr txBox="1"/>
          <p:nvPr/>
        </p:nvSpPr>
        <p:spPr>
          <a:xfrm>
            <a:off x="3388078" y="580287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12691-092F-DC97-8127-034A5E91F64B}"/>
              </a:ext>
            </a:extLst>
          </p:cNvPr>
          <p:cNvSpPr txBox="1"/>
          <p:nvPr/>
        </p:nvSpPr>
        <p:spPr>
          <a:xfrm>
            <a:off x="1578783" y="5374561"/>
            <a:ext cx="28267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8014A0-AA26-98FF-50D5-A38A76F85310}"/>
              </a:ext>
            </a:extLst>
          </p:cNvPr>
          <p:cNvSpPr/>
          <p:nvPr/>
        </p:nvSpPr>
        <p:spPr>
          <a:xfrm flipV="1">
            <a:off x="4871366" y="4629577"/>
            <a:ext cx="796391" cy="337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16E42-4E80-8816-4EC5-6F6381AB60EC}"/>
              </a:ext>
            </a:extLst>
          </p:cNvPr>
          <p:cNvSpPr txBox="1"/>
          <p:nvPr/>
        </p:nvSpPr>
        <p:spPr>
          <a:xfrm>
            <a:off x="2971991" y="4629621"/>
            <a:ext cx="1706458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Multi-Head</a:t>
            </a:r>
            <a:endParaRPr lang="ko-KR">
              <a:solidFill>
                <a:srgbClr val="000000"/>
              </a:solidFill>
              <a:ea typeface="맑은 고딕"/>
            </a:endParaRPr>
          </a:p>
          <a:p>
            <a:pPr algn="ctr"/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Attention</a:t>
            </a:r>
            <a:endParaRPr 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6159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B7AD7-6F3D-75F3-ECA9-72D57E75F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Multi-Head 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328E24-D058-BE29-F8E5-DD7F5D3D9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9" y="2439142"/>
            <a:ext cx="10741925" cy="4288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577A52-9CC9-DD2E-D6FD-254695FE34B9}"/>
              </a:ext>
            </a:extLst>
          </p:cNvPr>
          <p:cNvSpPr txBox="1"/>
          <p:nvPr/>
        </p:nvSpPr>
        <p:spPr>
          <a:xfrm>
            <a:off x="392373" y="1143000"/>
            <a:ext cx="114072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To capture different aspects of relationships between tokens</a:t>
            </a:r>
            <a:r>
              <a:rPr lang="en-US"/>
              <a:t>, multiple self-attention mechaniss (called heads) are applied in parallel. The outputs of all heads are concatenated and linearly transformed.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B39C881-2743-D0B1-FDD9-8E54C2C6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642" y="5516267"/>
            <a:ext cx="3912359" cy="300796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3E076A7-08D2-EC20-2B23-CB906A28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045" y="2056339"/>
            <a:ext cx="3559792" cy="385396"/>
          </a:xfrm>
          <a:prstGeom prst="rect">
            <a:avLst/>
          </a:prstGeom>
        </p:spPr>
      </p:pic>
      <p:pic>
        <p:nvPicPr>
          <p:cNvPr id="8" name="Picture 7" descr="A close-up of a letter&#10;&#10;Description automatically generated">
            <a:extLst>
              <a:ext uri="{FF2B5EF4-FFF2-40B4-BE49-F238E27FC236}">
                <a16:creationId xmlns:a16="http://schemas.microsoft.com/office/drawing/2014/main" id="{1B457031-6A89-FB05-86E3-4FFD97ABB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058" y="3140832"/>
            <a:ext cx="1901589" cy="343185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E80C5BF6-5EDA-9E83-0890-99976BA7D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9056" y="4113236"/>
            <a:ext cx="1912963" cy="348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651650-88FF-DB43-E543-8F6BDABAFEB9}"/>
              </a:ext>
            </a:extLst>
          </p:cNvPr>
          <p:cNvSpPr txBox="1"/>
          <p:nvPr/>
        </p:nvSpPr>
        <p:spPr>
          <a:xfrm>
            <a:off x="739254" y="2945642"/>
            <a:ext cx="23087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num_head = 4</a:t>
            </a:r>
          </a:p>
        </p:txBody>
      </p:sp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0A31550-7C08-0C2B-5B6B-EA771468D6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6528"/>
          <a:stretch/>
        </p:blipFill>
        <p:spPr>
          <a:xfrm>
            <a:off x="8643581" y="3593769"/>
            <a:ext cx="3548418" cy="25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54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0BA0B-A1B2-8A2F-3CE0-713AE2F4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5672" b="181"/>
          <a:stretch/>
        </p:blipFill>
        <p:spPr>
          <a:xfrm>
            <a:off x="1165743" y="699052"/>
            <a:ext cx="1905004" cy="3122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1FAA5A-9D01-0947-B24E-D10A3D7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8" y="1185"/>
            <a:ext cx="12170390" cy="1325563"/>
          </a:xfrm>
        </p:spPr>
        <p:txBody>
          <a:bodyPr/>
          <a:lstStyle/>
          <a:p>
            <a:pPr algn="ctr"/>
            <a:r>
              <a:rPr lang="en-US" b="1"/>
              <a:t>Scaled-Dot Attention vs. Multi-Head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9DBD4-F72F-9E23-72B2-F01D7731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311" y="3593515"/>
            <a:ext cx="7830403" cy="312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12661-4FEF-D301-4F3E-70C112B0F7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05" t="39888" b="34029"/>
          <a:stretch/>
        </p:blipFill>
        <p:spPr>
          <a:xfrm>
            <a:off x="3070744" y="1943186"/>
            <a:ext cx="1745781" cy="815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85EAC-2E6B-8D1B-B466-0F7EF6EC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05" t="39888" b="34029"/>
          <a:stretch/>
        </p:blipFill>
        <p:spPr>
          <a:xfrm>
            <a:off x="4554938" y="1943186"/>
            <a:ext cx="1745781" cy="815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261E7F-22FB-DAED-02C7-8FA95173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05" t="39888" b="34029"/>
          <a:stretch/>
        </p:blipFill>
        <p:spPr>
          <a:xfrm>
            <a:off x="6050505" y="1943186"/>
            <a:ext cx="1745781" cy="815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09577-7831-FF63-4E3F-804BA5DB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05" t="39888" b="34029"/>
          <a:stretch/>
        </p:blipFill>
        <p:spPr>
          <a:xfrm>
            <a:off x="8592400" y="1943186"/>
            <a:ext cx="1745781" cy="815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9ED315-8E56-2BF6-3DD8-25D366B4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49" t="40290" r="75744" b="34301"/>
          <a:stretch/>
        </p:blipFill>
        <p:spPr>
          <a:xfrm>
            <a:off x="7796280" y="1961470"/>
            <a:ext cx="642603" cy="7948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79223D-CE88-C35B-C789-C138C2D68ADA}"/>
              </a:ext>
            </a:extLst>
          </p:cNvPr>
          <p:cNvSpPr txBox="1"/>
          <p:nvPr/>
        </p:nvSpPr>
        <p:spPr>
          <a:xfrm>
            <a:off x="3730388" y="1768521"/>
            <a:ext cx="3525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/>
              <a:t>Q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70046-22BC-D40B-48C6-2404D24E441F}"/>
              </a:ext>
            </a:extLst>
          </p:cNvPr>
          <p:cNvSpPr txBox="1"/>
          <p:nvPr/>
        </p:nvSpPr>
        <p:spPr>
          <a:xfrm>
            <a:off x="5248701" y="1768521"/>
            <a:ext cx="3525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/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37F764-F411-C8D0-205C-E7CA5A5C99CF}"/>
              </a:ext>
            </a:extLst>
          </p:cNvPr>
          <p:cNvSpPr txBox="1"/>
          <p:nvPr/>
        </p:nvSpPr>
        <p:spPr>
          <a:xfrm>
            <a:off x="6744268" y="1768520"/>
            <a:ext cx="3525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/>
              <a:t>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C218C5-2FFF-4D03-E23D-8EE47A34C9A9}"/>
              </a:ext>
            </a:extLst>
          </p:cNvPr>
          <p:cNvSpPr txBox="1"/>
          <p:nvPr/>
        </p:nvSpPr>
        <p:spPr>
          <a:xfrm>
            <a:off x="8802805" y="1768521"/>
            <a:ext cx="171734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/>
              <a:t>Attention Value</a:t>
            </a:r>
          </a:p>
        </p:txBody>
      </p:sp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E08074C-B64C-48B4-D7F0-831B1B6D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528"/>
          <a:stretch/>
        </p:blipFill>
        <p:spPr>
          <a:xfrm>
            <a:off x="7381163" y="4310277"/>
            <a:ext cx="3548418" cy="25300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71C7A15-E5F5-D81B-15C7-33E7AE78267F}"/>
              </a:ext>
            </a:extLst>
          </p:cNvPr>
          <p:cNvSpPr/>
          <p:nvPr/>
        </p:nvSpPr>
        <p:spPr>
          <a:xfrm>
            <a:off x="443552" y="1148686"/>
            <a:ext cx="11293522" cy="22746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80302A-F636-06B4-D2F5-61CE08707BC1}"/>
              </a:ext>
            </a:extLst>
          </p:cNvPr>
          <p:cNvSpPr/>
          <p:nvPr/>
        </p:nvSpPr>
        <p:spPr>
          <a:xfrm>
            <a:off x="437865" y="3565477"/>
            <a:ext cx="11293522" cy="31731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5E285A-6EA1-3094-A9D4-548F1EF64616}"/>
              </a:ext>
            </a:extLst>
          </p:cNvPr>
          <p:cNvSpPr txBox="1"/>
          <p:nvPr/>
        </p:nvSpPr>
        <p:spPr>
          <a:xfrm>
            <a:off x="602775" y="1165747"/>
            <a:ext cx="2581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Scaled-dot attention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76AF0-9283-995B-4F81-11E96EDC4F3A}"/>
              </a:ext>
            </a:extLst>
          </p:cNvPr>
          <p:cNvSpPr txBox="1"/>
          <p:nvPr/>
        </p:nvSpPr>
        <p:spPr>
          <a:xfrm>
            <a:off x="602775" y="3593911"/>
            <a:ext cx="2581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140682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424C-0655-3F66-076F-FF50017F1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Custom </a:t>
            </a:r>
            <a:r>
              <a:rPr lang="en-US" b="1" err="1"/>
              <a:t>nn.Module</a:t>
            </a:r>
            <a:r>
              <a:rPr lang="en-US" b="1"/>
              <a:t> for </a:t>
            </a:r>
            <a:r>
              <a:rPr lang="en-US" b="1" err="1"/>
              <a:t>MultiheadAttention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A347A-6203-5F62-953C-097AB68DE14F}"/>
              </a:ext>
            </a:extLst>
          </p:cNvPr>
          <p:cNvSpPr txBox="1"/>
          <p:nvPr/>
        </p:nvSpPr>
        <p:spPr>
          <a:xfrm>
            <a:off x="295701" y="818865"/>
            <a:ext cx="11702955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class </a:t>
            </a:r>
            <a:r>
              <a:rPr lang="en-US" b="1" dirty="0">
                <a:solidFill>
                  <a:srgbClr val="FF0000"/>
                </a:solidFill>
              </a:rPr>
              <a:t>MultiheadAttention</a:t>
            </a:r>
            <a:r>
              <a:rPr lang="en-US" dirty="0"/>
              <a:t>(nn.Module): </a:t>
            </a:r>
            <a:r>
              <a:rPr lang="en-US">
                <a:solidFill>
                  <a:srgbClr val="FF0000"/>
                </a:solidFill>
              </a:rPr>
              <a:t># Token embedding vectors in sentence=&gt; Concatate Attention Value 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/>
              <a:t> def __</a:t>
            </a:r>
            <a:r>
              <a:rPr lang="en-US" err="1"/>
              <a:t>init</a:t>
            </a:r>
            <a:r>
              <a:rPr lang="en-US"/>
              <a:t>__(self, </a:t>
            </a:r>
            <a:r>
              <a:rPr lang="en-US" err="1"/>
              <a:t>toekn_embed_dim</a:t>
            </a:r>
            <a:r>
              <a:rPr lang="en-US"/>
              <a:t>, 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b="1" err="1">
                <a:solidFill>
                  <a:srgbClr val="FF0000"/>
                </a:solidFill>
              </a:rPr>
              <a:t>n_head</a:t>
            </a:r>
            <a:r>
              <a:rPr lang="en-US"/>
              <a:t>,  </a:t>
            </a:r>
            <a:r>
              <a:rPr lang="en-US" err="1"/>
              <a:t>is_causal</a:t>
            </a:r>
            <a:r>
              <a:rPr lang="en-US"/>
              <a:t>=False):</a:t>
            </a:r>
          </a:p>
          <a:p>
            <a:r>
              <a:rPr lang="en-US"/>
              <a:t>  super().__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  </a:t>
            </a:r>
            <a:r>
              <a:rPr lang="en-US" err="1"/>
              <a:t>self.n_head</a:t>
            </a:r>
            <a:r>
              <a:rPr lang="en-US"/>
              <a:t> = </a:t>
            </a:r>
            <a:r>
              <a:rPr lang="en-US" err="1"/>
              <a:t>n_head</a:t>
            </a:r>
            <a:endParaRPr lang="en-US"/>
          </a:p>
          <a:p>
            <a:r>
              <a:rPr lang="en-US"/>
              <a:t>  </a:t>
            </a:r>
            <a:r>
              <a:rPr lang="en-US" err="1"/>
              <a:t>self.is_causal</a:t>
            </a:r>
            <a:r>
              <a:rPr lang="en-US"/>
              <a:t> = </a:t>
            </a:r>
            <a:r>
              <a:rPr lang="en-US" err="1"/>
              <a:t>is_causal</a:t>
            </a:r>
            <a:endParaRPr lang="en-US"/>
          </a:p>
          <a:p>
            <a:r>
              <a:rPr lang="en-US"/>
              <a:t>  </a:t>
            </a:r>
            <a:r>
              <a:rPr lang="en-US" err="1"/>
              <a:t>self.weight_q</a:t>
            </a:r>
            <a:r>
              <a:rPr lang="en-US"/>
              <a:t> = </a:t>
            </a:r>
            <a:r>
              <a:rPr lang="en-US" err="1"/>
              <a:t>nn.Linear</a:t>
            </a:r>
            <a:r>
              <a:rPr lang="en-US"/>
              <a:t>(</a:t>
            </a:r>
            <a:r>
              <a:rPr lang="en-US" err="1"/>
              <a:t>token_embed_dim</a:t>
            </a:r>
            <a:r>
              <a:rPr lang="en-US"/>
              <a:t>, </a:t>
            </a:r>
            <a:r>
              <a:rPr lang="en-US" b="1" err="1"/>
              <a:t>d_model</a:t>
            </a:r>
            <a:r>
              <a:rPr lang="en-US"/>
              <a:t>)</a:t>
            </a:r>
          </a:p>
          <a:p>
            <a:r>
              <a:rPr lang="en-US"/>
              <a:t>  </a:t>
            </a:r>
            <a:r>
              <a:rPr lang="en-US" err="1"/>
              <a:t>self.weight_k</a:t>
            </a:r>
            <a:r>
              <a:rPr lang="en-US"/>
              <a:t> = </a:t>
            </a:r>
            <a:r>
              <a:rPr lang="en-US" err="1"/>
              <a:t>nn.Linear</a:t>
            </a:r>
            <a:r>
              <a:rPr lang="en-US"/>
              <a:t>(</a:t>
            </a:r>
            <a:r>
              <a:rPr lang="en-US" err="1"/>
              <a:t>token_embed_dim</a:t>
            </a:r>
            <a:r>
              <a:rPr lang="en-US"/>
              <a:t>, </a:t>
            </a:r>
            <a:r>
              <a:rPr lang="en-US" b="1" err="1"/>
              <a:t>d_model</a:t>
            </a:r>
            <a:r>
              <a:rPr lang="en-US"/>
              <a:t>)</a:t>
            </a:r>
          </a:p>
          <a:p>
            <a:r>
              <a:rPr lang="en-US"/>
              <a:t>  </a:t>
            </a:r>
            <a:r>
              <a:rPr lang="en-US" err="1"/>
              <a:t>self.weight_v</a:t>
            </a:r>
            <a:r>
              <a:rPr lang="en-US"/>
              <a:t> = </a:t>
            </a:r>
            <a:r>
              <a:rPr lang="en-US" err="1"/>
              <a:t>nn.Linear</a:t>
            </a:r>
            <a:r>
              <a:rPr lang="en-US"/>
              <a:t>(</a:t>
            </a:r>
            <a:r>
              <a:rPr lang="en-US" err="1"/>
              <a:t>token_embed_dim</a:t>
            </a:r>
            <a:r>
              <a:rPr lang="en-US"/>
              <a:t>, </a:t>
            </a:r>
            <a:r>
              <a:rPr lang="en-US" b="1" err="1"/>
              <a:t>d_model</a:t>
            </a:r>
            <a:r>
              <a:rPr lang="en-US"/>
              <a:t>)</a:t>
            </a:r>
          </a:p>
          <a:p>
            <a:r>
              <a:rPr lang="en-US"/>
              <a:t>  </a:t>
            </a:r>
            <a:r>
              <a:rPr lang="en-US" err="1"/>
              <a:t>self.concat_linear</a:t>
            </a:r>
            <a:r>
              <a:rPr lang="en-US"/>
              <a:t> = </a:t>
            </a:r>
            <a:r>
              <a:rPr lang="en-US" err="1"/>
              <a:t>nn.Linear</a:t>
            </a:r>
            <a:r>
              <a:rPr lang="en-US"/>
              <a:t>(</a:t>
            </a:r>
            <a:r>
              <a:rPr lang="en-US" err="1"/>
              <a:t>d_model</a:t>
            </a:r>
            <a:r>
              <a:rPr lang="en-US"/>
              <a:t>, d_model)</a:t>
            </a:r>
          </a:p>
          <a:p>
            <a:endParaRPr lang="en-US"/>
          </a:p>
          <a:p>
            <a:r>
              <a:rPr lang="en-US"/>
              <a:t>def forward(self, querys, keys, values):</a:t>
            </a:r>
          </a:p>
          <a:p>
            <a:r>
              <a:rPr lang="en-US"/>
              <a:t> B, T, C = querys.size() </a:t>
            </a:r>
            <a:r>
              <a:rPr lang="en-US">
                <a:solidFill>
                  <a:srgbClr val="FF0000"/>
                </a:solidFill>
              </a:rPr>
              <a:t>#B: n of batch (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문장 기준 배치)</a:t>
            </a:r>
            <a:r>
              <a:rPr lang="en-US">
                <a:solidFill>
                  <a:srgbClr val="FF0000"/>
                </a:solidFill>
              </a:rPr>
              <a:t>, T: n of Token, C: n of d_model demension</a:t>
            </a:r>
          </a:p>
          <a:p>
            <a:r>
              <a:rPr lang="en-US"/>
              <a:t> querys = self.weight_q(querys).view(B, T, self.n_head, </a:t>
            </a:r>
            <a:r>
              <a:rPr lang="en-US" b="1"/>
              <a:t>C // self.n_head</a:t>
            </a:r>
            <a:r>
              <a:rPr lang="en-US"/>
              <a:t>).transpose(1, 2) 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>
                <a:solidFill>
                  <a:srgbClr val="FF0000"/>
                </a:solidFill>
              </a:rPr>
              <a:t> #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파이썬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연산자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 // 는 몫, (B, T, n_head, n_qeury_dimention) =&gt; (B, n_head, T, n_query_dimention)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/>
              <a:t> keys = self.weight_k(keys.view(B, T, self.n_head, </a:t>
            </a:r>
            <a:r>
              <a:rPr lang="en-US" b="1"/>
              <a:t>C // self.n_head</a:t>
            </a:r>
            <a:r>
              <a:rPr lang="en-US"/>
              <a:t>).transpose(1, 2)</a:t>
            </a:r>
          </a:p>
          <a:p>
            <a:r>
              <a:rPr lang="en-US"/>
              <a:t> </a:t>
            </a:r>
            <a:r>
              <a:rPr lang="en-US">
                <a:solidFill>
                  <a:srgbClr val="FF0000"/>
                </a:solidFill>
              </a:rPr>
              <a:t># (B, T, n_head, n_key_dimention) =&gt; (B, n_head, T, n_key_dimention)</a:t>
            </a:r>
            <a:endParaRPr lang="en-US"/>
          </a:p>
          <a:p>
            <a:r>
              <a:rPr lang="en-US"/>
              <a:t> values = self.weight_v(values).view(B, T, self.n_head, </a:t>
            </a:r>
            <a:r>
              <a:rPr lang="en-US" b="1"/>
              <a:t>C // self.n_head</a:t>
            </a:r>
            <a:r>
              <a:rPr lang="en-US"/>
              <a:t>).transpose(1, 2)</a:t>
            </a:r>
          </a:p>
          <a:p>
            <a:r>
              <a:rPr lang="en-US">
                <a:solidFill>
                  <a:srgbClr val="FF0000"/>
                </a:solidFill>
              </a:rPr>
              <a:t> # (B, T, n_head, n_value_dimention) =&gt; (B, n_head, T, n_value_dimention)</a:t>
            </a:r>
            <a:endParaRPr lang="en-US"/>
          </a:p>
          <a:p>
            <a:r>
              <a:rPr lang="en-US"/>
              <a:t> attention = </a:t>
            </a:r>
            <a:r>
              <a:rPr lang="en-US" b="1"/>
              <a:t>compute_attention</a:t>
            </a:r>
            <a:r>
              <a:rPr lang="en-US"/>
              <a:t>(querys, keys, values, self.is_causal)</a:t>
            </a:r>
          </a:p>
          <a:p>
            <a:r>
              <a:rPr lang="en-US"/>
              <a:t> output = attention.transpose(1, 2).</a:t>
            </a:r>
            <a:r>
              <a:rPr lang="en-US" b="1"/>
              <a:t>contiguous()</a:t>
            </a:r>
            <a:r>
              <a:rPr lang="en-US"/>
              <a:t>.view(B, T, C) </a:t>
            </a:r>
            <a:endParaRPr lang="ko-KR" altLang="en-US">
              <a:ea typeface="맑은 고딕"/>
            </a:endParaRPr>
          </a:p>
          <a:p>
            <a:r>
              <a:rPr lang="en-US"/>
              <a:t> </a:t>
            </a:r>
            <a:r>
              <a:rPr lang="en-US">
                <a:solidFill>
                  <a:srgbClr val="FF0000"/>
                </a:solidFill>
              </a:rPr>
              <a:t># (B, T, dimention, n_head) =&gt; (B, T, n_head, dimention) =&gt; (B, T, C), contiguous()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는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메모리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할당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일정하게</a:t>
            </a:r>
            <a:r>
              <a:rPr lang="en-US">
                <a:solidFill>
                  <a:srgbClr val="FF0000"/>
                </a:solidFill>
              </a:rPr>
              <a:t> 해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줌</a:t>
            </a:r>
            <a:endParaRPr lang="en-US" altLang="ko-KR">
              <a:solidFill>
                <a:srgbClr val="FF0000"/>
              </a:solidFill>
              <a:ea typeface="맑은 고딕"/>
            </a:endParaRPr>
          </a:p>
          <a:p>
            <a:r>
              <a:rPr lang="en-US"/>
              <a:t> return output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04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513603" y="2968237"/>
            <a:ext cx="14327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/>
              <a:t>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7700980" y="3892932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516206" y="3447468"/>
            <a:ext cx="5322146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1322" y="2601351"/>
            <a:ext cx="2825965" cy="27622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621086" y="6174434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6FD3-FE80-5CC1-16F7-7528BF4927EA}"/>
              </a:ext>
            </a:extLst>
          </p:cNvPr>
          <p:cNvSpPr txBox="1"/>
          <p:nvPr/>
        </p:nvSpPr>
        <p:spPr>
          <a:xfrm>
            <a:off x="3388078" y="580287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12691-092F-DC97-8127-034A5E91F64B}"/>
              </a:ext>
            </a:extLst>
          </p:cNvPr>
          <p:cNvSpPr txBox="1"/>
          <p:nvPr/>
        </p:nvSpPr>
        <p:spPr>
          <a:xfrm>
            <a:off x="1578783" y="5374561"/>
            <a:ext cx="28267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8014A0-AA26-98FF-50D5-A38A76F85310}"/>
              </a:ext>
            </a:extLst>
          </p:cNvPr>
          <p:cNvSpPr/>
          <p:nvPr/>
        </p:nvSpPr>
        <p:spPr>
          <a:xfrm flipV="1">
            <a:off x="4786068" y="3537756"/>
            <a:ext cx="949927" cy="11049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16E42-4E80-8816-4EC5-6F6381AB60EC}"/>
              </a:ext>
            </a:extLst>
          </p:cNvPr>
          <p:cNvSpPr txBox="1"/>
          <p:nvPr/>
        </p:nvSpPr>
        <p:spPr>
          <a:xfrm>
            <a:off x="3051603" y="4589815"/>
            <a:ext cx="1706458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Multi-Head</a:t>
            </a:r>
            <a:endParaRPr lang="ko-KR">
              <a:ea typeface="맑은 고딕"/>
            </a:endParaRPr>
          </a:p>
          <a:p>
            <a:pPr algn="ctr"/>
            <a:r>
              <a:rPr lang="ko-KR" altLang="en-US" b="1">
                <a:ea typeface="맑은 고딕"/>
              </a:rPr>
              <a:t>Attention</a:t>
            </a:r>
            <a:endParaRPr lang="ko-KR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97A97-535B-B832-1A71-FCFAE449DD38}"/>
              </a:ext>
            </a:extLst>
          </p:cNvPr>
          <p:cNvSpPr txBox="1"/>
          <p:nvPr/>
        </p:nvSpPr>
        <p:spPr>
          <a:xfrm>
            <a:off x="839528" y="3452501"/>
            <a:ext cx="1706458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highlight>
                  <a:srgbClr val="FFFF00"/>
                </a:highlight>
                <a:ea typeface="맑은 고딕"/>
              </a:rPr>
              <a:t>Add &amp; Norm</a:t>
            </a:r>
            <a:endParaRPr lang="ko-KR" altLang="en-US" b="1" dirty="0">
              <a:highlight>
                <a:srgbClr val="FFFF00"/>
              </a:highlight>
              <a:ea typeface="맑은 고딕"/>
            </a:endParaRPr>
          </a:p>
          <a:p>
            <a:pPr algn="ctr"/>
            <a:endParaRPr lang="ko-KR" altLang="en-US" b="1" dirty="0">
              <a:highlight>
                <a:srgbClr val="FFFF00"/>
              </a:highlight>
              <a:ea typeface="맑은 고딕"/>
            </a:endParaRPr>
          </a:p>
          <a:p>
            <a:pPr algn="ctr"/>
            <a:r>
              <a:rPr lang="ko-KR" altLang="en-US" b="1">
                <a:highlight>
                  <a:srgbClr val="FFFF00"/>
                </a:highlight>
                <a:ea typeface="맑은 고딕"/>
              </a:rPr>
              <a:t>Feed Forward</a:t>
            </a:r>
          </a:p>
        </p:txBody>
      </p:sp>
    </p:spTree>
    <p:extLst>
      <p:ext uri="{BB962C8B-B14F-4D97-AF65-F5344CB8AC3E}">
        <p14:creationId xmlns:p14="http://schemas.microsoft.com/office/powerpoint/2010/main" val="3753590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AA5A-9D01-0947-B24E-D10A3D7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8" y="1185"/>
            <a:ext cx="12170390" cy="1325563"/>
          </a:xfrm>
        </p:spPr>
        <p:txBody>
          <a:bodyPr/>
          <a:lstStyle/>
          <a:p>
            <a:pPr algn="ctr"/>
            <a:r>
              <a:rPr lang="ko-KR" altLang="en-US" b="1">
                <a:ea typeface="맑은 고딕"/>
              </a:rPr>
              <a:t>Normalization &amp; Feed Forwad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9DBD4-F72F-9E23-72B2-F01D77316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" y="3593514"/>
            <a:ext cx="7830403" cy="3128400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E08074C-B64C-48B4-D7F0-831B1B6D3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528"/>
          <a:stretch/>
        </p:blipFill>
        <p:spPr>
          <a:xfrm>
            <a:off x="5106536" y="4310276"/>
            <a:ext cx="3548418" cy="253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BD8B0A-6BF2-5A36-E8A0-947E78B8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05" t="39888" b="34029"/>
          <a:stretch/>
        </p:blipFill>
        <p:spPr>
          <a:xfrm rot="5400000">
            <a:off x="9053012" y="5230022"/>
            <a:ext cx="1745781" cy="815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6DF1F-2D39-CCBD-3112-6E2846C3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05" t="39888" b="34029"/>
          <a:stretch/>
        </p:blipFill>
        <p:spPr>
          <a:xfrm>
            <a:off x="10645251" y="4831962"/>
            <a:ext cx="1745781" cy="8159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57EF14-BD40-E78E-A614-9A5D2B78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49" t="40290" r="75744" b="34301"/>
          <a:stretch/>
        </p:blipFill>
        <p:spPr>
          <a:xfrm>
            <a:off x="7608622" y="4838873"/>
            <a:ext cx="335529" cy="800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0DAB0E-C178-3D09-2E43-50A88CFD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997" t="39438" r="2326" b="34562"/>
          <a:stretch/>
        </p:blipFill>
        <p:spPr>
          <a:xfrm>
            <a:off x="7927071" y="4837145"/>
            <a:ext cx="1462518" cy="813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EA383-937D-BA41-E948-09F38406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49" t="40290" r="75744" b="34301"/>
          <a:stretch/>
        </p:blipFill>
        <p:spPr>
          <a:xfrm>
            <a:off x="10332487" y="4833186"/>
            <a:ext cx="403768" cy="80056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9F4626C-C0AA-3B4A-0B84-8A3ACB1ED4FF}"/>
              </a:ext>
            </a:extLst>
          </p:cNvPr>
          <p:cNvSpPr/>
          <p:nvPr/>
        </p:nvSpPr>
        <p:spPr>
          <a:xfrm>
            <a:off x="9394208" y="5186149"/>
            <a:ext cx="79611" cy="796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A3CA3C-3AB3-971E-6779-70EB7CC289D7}"/>
              </a:ext>
            </a:extLst>
          </p:cNvPr>
          <p:cNvSpPr txBox="1"/>
          <p:nvPr/>
        </p:nvSpPr>
        <p:spPr>
          <a:xfrm>
            <a:off x="9587551" y="4526507"/>
            <a:ext cx="7165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Wo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78CFEF-5221-D524-F18B-6864498DD225}"/>
              </a:ext>
            </a:extLst>
          </p:cNvPr>
          <p:cNvSpPr txBox="1"/>
          <p:nvPr/>
        </p:nvSpPr>
        <p:spPr>
          <a:xfrm>
            <a:off x="7836089" y="4509448"/>
            <a:ext cx="18651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0070C0"/>
                </a:solidFill>
              </a:rPr>
              <a:t>normalization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F7D562-B30D-148A-0938-B6B290191AE0}"/>
              </a:ext>
            </a:extLst>
          </p:cNvPr>
          <p:cNvSpPr txBox="1"/>
          <p:nvPr/>
        </p:nvSpPr>
        <p:spPr>
          <a:xfrm>
            <a:off x="261582" y="1080448"/>
            <a:ext cx="11680208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>
                <a:highlight>
                  <a:srgbClr val="FFFF00"/>
                </a:highlight>
                <a:ea typeface="맑은 고딕"/>
              </a:rPr>
              <a:t>정규화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딥러닝 모델에서 입력이 일정한 분포를 갖도록 만들어 학습이 안정적이고 빨라질 수 있도록 함</a:t>
            </a:r>
          </a:p>
          <a:p>
            <a:pPr marL="285750" indent="-285750">
              <a:buFont typeface="Calibri"/>
              <a:buChar char="-"/>
            </a:pPr>
            <a:r>
              <a:rPr lang="ko-KR" altLang="en-US" b="1">
                <a:solidFill>
                  <a:srgbClr val="0070C0"/>
                </a:solidFill>
                <a:ea typeface="맑은 고딕"/>
              </a:rPr>
              <a:t>norm_x = (x - 평균(u)/표준편차 =&gt; 평균 0 이고 표준편차 1로 바꿈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배치 정규화(batch normalization): 배치 입력 데이터 사이에 정규화 수행 (ex. 이미지 처리)</a:t>
            </a:r>
          </a:p>
          <a:p>
            <a:pPr marL="285750" indent="-285750">
              <a:buFont typeface="Calibri"/>
              <a:buChar char="-"/>
            </a:pPr>
            <a:r>
              <a:rPr lang="ko-KR" altLang="en-US" b="1">
                <a:ea typeface="맑은 고딕"/>
              </a:rPr>
              <a:t>층 정규화(layer normalization)</a:t>
            </a:r>
            <a:r>
              <a:rPr lang="ko-KR" altLang="en-US">
                <a:ea typeface="맑은 고딕"/>
              </a:rPr>
              <a:t>: 특징 차원에서 정규화를 수행 (ex. 자연어 처리: 문장의 토큰 개수가 각각 다르므로 층 정규화가 더 적합함)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E99D6D-C080-D33C-7BC7-072D84B019E5}"/>
              </a:ext>
            </a:extLst>
          </p:cNvPr>
          <p:cNvCxnSpPr/>
          <p:nvPr/>
        </p:nvCxnSpPr>
        <p:spPr>
          <a:xfrm>
            <a:off x="8029432" y="5038299"/>
            <a:ext cx="123967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76D6F4-43E0-4DAC-49E9-00F49C1D38F4}"/>
              </a:ext>
            </a:extLst>
          </p:cNvPr>
          <p:cNvCxnSpPr>
            <a:cxnSpLocks/>
          </p:cNvCxnSpPr>
          <p:nvPr/>
        </p:nvCxnSpPr>
        <p:spPr>
          <a:xfrm>
            <a:off x="8035118" y="5191836"/>
            <a:ext cx="123967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AC3252-B7D8-100A-1E64-A12457829465}"/>
              </a:ext>
            </a:extLst>
          </p:cNvPr>
          <p:cNvCxnSpPr>
            <a:cxnSpLocks/>
          </p:cNvCxnSpPr>
          <p:nvPr/>
        </p:nvCxnSpPr>
        <p:spPr>
          <a:xfrm>
            <a:off x="8029431" y="5356747"/>
            <a:ext cx="123967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7048372-FAC3-406C-A4DE-D47F61C700AC}"/>
              </a:ext>
            </a:extLst>
          </p:cNvPr>
          <p:cNvCxnSpPr>
            <a:cxnSpLocks/>
          </p:cNvCxnSpPr>
          <p:nvPr/>
        </p:nvCxnSpPr>
        <p:spPr>
          <a:xfrm>
            <a:off x="8023744" y="5510284"/>
            <a:ext cx="1239671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D0E41B1-C800-FE88-D0C0-E52A8D064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852" t="40471" r="3052" b="35745"/>
          <a:stretch/>
        </p:blipFill>
        <p:spPr>
          <a:xfrm>
            <a:off x="506101" y="4881414"/>
            <a:ext cx="1417000" cy="7440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F7B9FEE-4927-555A-E837-6375C6C59FED}"/>
              </a:ext>
            </a:extLst>
          </p:cNvPr>
          <p:cNvSpPr/>
          <p:nvPr/>
        </p:nvSpPr>
        <p:spPr>
          <a:xfrm>
            <a:off x="2001671" y="3821372"/>
            <a:ext cx="1603611" cy="2888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F4D8A66-E432-5043-AB6F-03F37456E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56277"/>
              </p:ext>
            </p:extLst>
          </p:nvPr>
        </p:nvGraphicFramePr>
        <p:xfrm>
          <a:off x="2058537" y="3940791"/>
          <a:ext cx="484800" cy="197866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42400">
                  <a:extLst>
                    <a:ext uri="{9D8B030D-6E8A-4147-A177-3AD203B41FA5}">
                      <a16:colId xmlns:a16="http://schemas.microsoft.com/office/drawing/2014/main" val="4283432037"/>
                    </a:ext>
                  </a:extLst>
                </a:gridCol>
                <a:gridCol w="242400">
                  <a:extLst>
                    <a:ext uri="{9D8B030D-6E8A-4147-A177-3AD203B41FA5}">
                      <a16:colId xmlns:a16="http://schemas.microsoft.com/office/drawing/2014/main" val="2069514117"/>
                    </a:ext>
                  </a:extLst>
                </a:gridCol>
              </a:tblGrid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652783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09145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66451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60272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841978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40242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92805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458599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C3C29D2-C1BB-F8B3-3D68-8DBFDF162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145003"/>
              </p:ext>
            </p:extLst>
          </p:nvPr>
        </p:nvGraphicFramePr>
        <p:xfrm>
          <a:off x="2722502" y="3940972"/>
          <a:ext cx="488356" cy="197866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44178">
                  <a:extLst>
                    <a:ext uri="{9D8B030D-6E8A-4147-A177-3AD203B41FA5}">
                      <a16:colId xmlns:a16="http://schemas.microsoft.com/office/drawing/2014/main" val="4283432037"/>
                    </a:ext>
                  </a:extLst>
                </a:gridCol>
                <a:gridCol w="244178">
                  <a:extLst>
                    <a:ext uri="{9D8B030D-6E8A-4147-A177-3AD203B41FA5}">
                      <a16:colId xmlns:a16="http://schemas.microsoft.com/office/drawing/2014/main" val="2069514117"/>
                    </a:ext>
                  </a:extLst>
                </a:gridCol>
              </a:tblGrid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652783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09145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66451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60272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841978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40242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92805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458599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16F09C1-087D-BDE8-B114-20576DECB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233384"/>
              </p:ext>
            </p:extLst>
          </p:nvPr>
        </p:nvGraphicFramePr>
        <p:xfrm>
          <a:off x="3399202" y="3935285"/>
          <a:ext cx="416560" cy="197866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2834320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69514117"/>
                    </a:ext>
                  </a:extLst>
                </a:gridCol>
              </a:tblGrid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652783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09145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66451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60272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841978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640242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92805"/>
                  </a:ext>
                </a:extLst>
              </a:tr>
              <a:tr h="24733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45859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6535367D-CCA1-1EC9-96F4-9CA02F6F8069}"/>
              </a:ext>
            </a:extLst>
          </p:cNvPr>
          <p:cNvSpPr txBox="1"/>
          <p:nvPr/>
        </p:nvSpPr>
        <p:spPr>
          <a:xfrm>
            <a:off x="2757985" y="6141492"/>
            <a:ext cx="7392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B942BA0-A40E-98F5-16BB-405975200015}"/>
              </a:ext>
            </a:extLst>
          </p:cNvPr>
          <p:cNvCxnSpPr/>
          <p:nvPr/>
        </p:nvCxnSpPr>
        <p:spPr>
          <a:xfrm>
            <a:off x="1194178" y="3366447"/>
            <a:ext cx="11373" cy="1421641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81E521-0C0A-FC0E-1350-31A9F0BECD92}"/>
              </a:ext>
            </a:extLst>
          </p:cNvPr>
          <p:cNvCxnSpPr>
            <a:cxnSpLocks/>
          </p:cNvCxnSpPr>
          <p:nvPr/>
        </p:nvCxnSpPr>
        <p:spPr>
          <a:xfrm flipV="1">
            <a:off x="1205550" y="3366446"/>
            <a:ext cx="5510283" cy="1137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B968150-27AD-B575-6D41-9EA20CB32E9E}"/>
              </a:ext>
            </a:extLst>
          </p:cNvPr>
          <p:cNvCxnSpPr/>
          <p:nvPr/>
        </p:nvCxnSpPr>
        <p:spPr>
          <a:xfrm>
            <a:off x="6721521" y="3355074"/>
            <a:ext cx="11373" cy="909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D8AC3B5-3C8D-C9BE-1356-352E3422C905}"/>
              </a:ext>
            </a:extLst>
          </p:cNvPr>
          <p:cNvSpPr txBox="1"/>
          <p:nvPr/>
        </p:nvSpPr>
        <p:spPr>
          <a:xfrm>
            <a:off x="2757985" y="3036626"/>
            <a:ext cx="29228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Add: residual connection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6F7D0D-C106-135D-DFE8-3B5CFF3DF29F}"/>
              </a:ext>
            </a:extLst>
          </p:cNvPr>
          <p:cNvCxnSpPr>
            <a:cxnSpLocks/>
          </p:cNvCxnSpPr>
          <p:nvPr/>
        </p:nvCxnSpPr>
        <p:spPr>
          <a:xfrm flipH="1">
            <a:off x="11344700" y="4441208"/>
            <a:ext cx="5687" cy="335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Left Bracket 42">
            <a:extLst>
              <a:ext uri="{FF2B5EF4-FFF2-40B4-BE49-F238E27FC236}">
                <a16:creationId xmlns:a16="http://schemas.microsoft.com/office/drawing/2014/main" id="{CEE3D54D-13F1-B85B-E134-81AF8F25EB27}"/>
              </a:ext>
            </a:extLst>
          </p:cNvPr>
          <p:cNvSpPr/>
          <p:nvPr/>
        </p:nvSpPr>
        <p:spPr>
          <a:xfrm rot="5400000">
            <a:off x="9823930" y="2926306"/>
            <a:ext cx="516704" cy="254075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B61443-2A3D-1143-50D5-526BE18E3284}"/>
              </a:ext>
            </a:extLst>
          </p:cNvPr>
          <p:cNvSpPr txBox="1"/>
          <p:nvPr/>
        </p:nvSpPr>
        <p:spPr>
          <a:xfrm>
            <a:off x="8620835" y="3451746"/>
            <a:ext cx="29228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Add: residual connection </a:t>
            </a:r>
          </a:p>
        </p:txBody>
      </p:sp>
    </p:spTree>
    <p:extLst>
      <p:ext uri="{BB962C8B-B14F-4D97-AF65-F5344CB8AC3E}">
        <p14:creationId xmlns:p14="http://schemas.microsoft.com/office/powerpoint/2010/main" val="1615984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462" y="923070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209629" y="1784163"/>
            <a:ext cx="381456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</a:rPr>
              <a:t>Encoder</a:t>
            </a:r>
          </a:p>
          <a:p>
            <a:endParaRPr lang="en-US"/>
          </a:p>
          <a:p>
            <a:r>
              <a:rPr lang="en-US" sz="1600"/>
              <a:t>The encoder processes and </a:t>
            </a:r>
            <a:r>
              <a:rPr lang="en-US" sz="1600" b="1"/>
              <a:t>converts input data into a compressed, abstract representation</a:t>
            </a:r>
            <a:r>
              <a:rPr lang="en-US" sz="1600"/>
              <a:t> (called 'latent space'). </a:t>
            </a:r>
          </a:p>
          <a:p>
            <a:endParaRPr lang="en-US"/>
          </a:p>
          <a:p>
            <a:r>
              <a:rPr lang="en-US" sz="1600" b="1"/>
              <a:t>NLP</a:t>
            </a:r>
            <a:r>
              <a:rPr lang="en-US" sz="1600"/>
              <a:t> encoders like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 b="1">
                <a:solidFill>
                  <a:srgbClr val="FF0000"/>
                </a:solidFill>
              </a:rPr>
              <a:t>Transformers</a:t>
            </a:r>
            <a:r>
              <a:rPr lang="en-US" sz="1600"/>
              <a:t> </a:t>
            </a:r>
            <a:r>
              <a:rPr lang="en-US" sz="1600" b="1"/>
              <a:t>convert sentences into embeddings or context-rich vectors.</a:t>
            </a:r>
          </a:p>
          <a:p>
            <a:endParaRPr lang="en-US" sz="1600" b="1"/>
          </a:p>
          <a:p>
            <a:r>
              <a:rPr lang="en-US" sz="1600"/>
              <a:t>Ex) NLP encoder (such as BERT), and encoder of translation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7543542" y="2368933"/>
            <a:ext cx="4293178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</a:rPr>
              <a:t>Decoder</a:t>
            </a:r>
          </a:p>
          <a:p>
            <a:endParaRPr lang="en-US"/>
          </a:p>
          <a:p>
            <a:r>
              <a:rPr lang="en-US" sz="1600"/>
              <a:t>The decoder takes the abstract representation from the encoder and </a:t>
            </a:r>
            <a:r>
              <a:rPr lang="en-US" sz="1600" b="1"/>
              <a:t>transforms it into the desired output format </a:t>
            </a:r>
            <a:r>
              <a:rPr lang="en-US" sz="1600"/>
              <a:t>to reconstruct or generate meaningful data from the latent space.</a:t>
            </a:r>
          </a:p>
          <a:p>
            <a:endParaRPr lang="en-US" sz="1600"/>
          </a:p>
          <a:p>
            <a:r>
              <a:rPr lang="en-US" sz="1600"/>
              <a:t>Ex) Generative models (such as ChatGPT), and decoder of translation model.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08191" y="1640082"/>
            <a:ext cx="5535698" cy="33128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889454" y="2185715"/>
            <a:ext cx="6056593" cy="27622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C1C6F-3404-01EA-31F2-238C2AE7D67B}"/>
              </a:ext>
            </a:extLst>
          </p:cNvPr>
          <p:cNvSpPr/>
          <p:nvPr/>
        </p:nvSpPr>
        <p:spPr>
          <a:xfrm>
            <a:off x="4839163" y="4382701"/>
            <a:ext cx="665135" cy="167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AC2573-70CA-ED3A-9FD3-2EEC833FF182}"/>
              </a:ext>
            </a:extLst>
          </p:cNvPr>
          <p:cNvSpPr/>
          <p:nvPr/>
        </p:nvSpPr>
        <p:spPr>
          <a:xfrm>
            <a:off x="6104964" y="4382700"/>
            <a:ext cx="665135" cy="167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3A5D63-85BC-7599-90EC-26E10F8B9957}"/>
              </a:ext>
            </a:extLst>
          </p:cNvPr>
          <p:cNvSpPr/>
          <p:nvPr/>
        </p:nvSpPr>
        <p:spPr>
          <a:xfrm>
            <a:off x="4026781" y="3935575"/>
            <a:ext cx="375450" cy="230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ABFEB-6E80-BEF9-65AB-40BA271A862F}"/>
              </a:ext>
            </a:extLst>
          </p:cNvPr>
          <p:cNvSpPr/>
          <p:nvPr/>
        </p:nvSpPr>
        <p:spPr>
          <a:xfrm>
            <a:off x="7169243" y="3494748"/>
            <a:ext cx="375450" cy="230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DB32B-3A48-9591-AFA7-D337E66D47A4}"/>
              </a:ext>
            </a:extLst>
          </p:cNvPr>
          <p:cNvSpPr txBox="1"/>
          <p:nvPr/>
        </p:nvSpPr>
        <p:spPr>
          <a:xfrm>
            <a:off x="2856831" y="6437452"/>
            <a:ext cx="6381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Encoder-decoder architecture is typical translation model.</a:t>
            </a:r>
          </a:p>
        </p:txBody>
      </p:sp>
    </p:spTree>
    <p:extLst>
      <p:ext uri="{BB962C8B-B14F-4D97-AF65-F5344CB8AC3E}">
        <p14:creationId xmlns:p14="http://schemas.microsoft.com/office/powerpoint/2010/main" val="244501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5180-05B9-15EA-C72F-740DBB38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Normalization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A2B49-CA28-EB3B-CA84-9AA9F4DF790B}"/>
              </a:ext>
            </a:extLst>
          </p:cNvPr>
          <p:cNvSpPr txBox="1"/>
          <p:nvPr/>
        </p:nvSpPr>
        <p:spPr>
          <a:xfrm>
            <a:off x="461350" y="1534930"/>
            <a:ext cx="1127077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norm = </a:t>
            </a:r>
            <a:r>
              <a:rPr lang="en-US" b="1"/>
              <a:t>nn.LayerNorm</a:t>
            </a:r>
            <a:r>
              <a:rPr lang="en-US"/>
              <a:t>(embedding_dim) # </a:t>
            </a:r>
            <a:r>
              <a:rPr lang="ko-KR" altLang="en-US">
                <a:ea typeface="맑은 고딕"/>
              </a:rPr>
              <a:t>층</a:t>
            </a:r>
            <a:r>
              <a:rPr lang="en-US" dirty="0"/>
              <a:t> </a:t>
            </a:r>
            <a:r>
              <a:rPr lang="ko-KR" altLang="en-US">
                <a:ea typeface="맑은 고딕"/>
              </a:rPr>
              <a:t>정규화</a:t>
            </a:r>
            <a:r>
              <a:rPr lang="en-US" dirty="0"/>
              <a:t> </a:t>
            </a:r>
            <a:r>
              <a:rPr lang="ko-KR" altLang="en-US">
                <a:ea typeface="맑은 고딕"/>
              </a:rPr>
              <a:t>함수</a:t>
            </a:r>
          </a:p>
          <a:p>
            <a:r>
              <a:rPr lang="en-US"/>
              <a:t>norm_x = norm(input_embeddings)</a:t>
            </a:r>
          </a:p>
          <a:p>
            <a:r>
              <a:rPr lang="en-US"/>
              <a:t>norm_x.shape</a:t>
            </a:r>
          </a:p>
          <a:p>
            <a:endParaRPr lang="en-US"/>
          </a:p>
          <a:p>
            <a:r>
              <a:rPr lang="en-US" dirty="0"/>
              <a:t>norm_x.mean(dim=-1).data, norm_x.std(dim=-1).data # </a:t>
            </a:r>
            <a:r>
              <a:rPr lang="ko-KR" altLang="en-US" dirty="0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층의 평균과 분산이 각각 0과 1인지 확인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56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F844-EA85-9924-EB33-307BDB04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Feed Forwad Layer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6BA91-48A2-7E16-51AD-B148EB3D321B}"/>
              </a:ext>
            </a:extLst>
          </p:cNvPr>
          <p:cNvSpPr txBox="1"/>
          <p:nvPr/>
        </p:nvSpPr>
        <p:spPr>
          <a:xfrm>
            <a:off x="341193" y="955343"/>
            <a:ext cx="11509611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class </a:t>
            </a:r>
            <a:r>
              <a:rPr lang="en-US" b="1" err="1">
                <a:solidFill>
                  <a:srgbClr val="FF0000"/>
                </a:solidFill>
              </a:rPr>
              <a:t>PreLayerNormFeedForward</a:t>
            </a:r>
            <a:r>
              <a:rPr lang="en-US"/>
              <a:t>(</a:t>
            </a:r>
            <a:r>
              <a:rPr lang="en-US" err="1"/>
              <a:t>nn.Module</a:t>
            </a:r>
            <a:r>
              <a:rPr lang="en-US"/>
              <a:t>):</a:t>
            </a:r>
          </a:p>
          <a:p>
            <a:r>
              <a:rPr lang="en-US"/>
              <a:t> def __</a:t>
            </a:r>
            <a:r>
              <a:rPr lang="en-US" err="1"/>
              <a:t>init</a:t>
            </a:r>
            <a:r>
              <a:rPr lang="en-US"/>
              <a:t>__(self, 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dim_feedforward</a:t>
            </a:r>
            <a:r>
              <a:rPr lang="en-US"/>
              <a:t>, dropout):</a:t>
            </a:r>
          </a:p>
          <a:p>
            <a:r>
              <a:rPr lang="en-US"/>
              <a:t>   super().__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   self.linear1 = </a:t>
            </a:r>
            <a:r>
              <a:rPr lang="en-US" b="1" err="1"/>
              <a:t>nn.Linear</a:t>
            </a:r>
            <a:r>
              <a:rPr lang="en-US"/>
              <a:t>(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dim_feedforward</a:t>
            </a:r>
            <a:r>
              <a:rPr lang="en-US"/>
              <a:t>)</a:t>
            </a:r>
          </a:p>
          <a:p>
            <a:r>
              <a:rPr lang="en-US" altLang="ko-KR">
                <a:ea typeface="맑은 고딕"/>
              </a:rPr>
              <a:t>   self.linear2 = </a:t>
            </a:r>
            <a:r>
              <a:rPr lang="en-US" altLang="ko-KR" b="1" err="1">
                <a:ea typeface="맑은 고딕"/>
              </a:rPr>
              <a:t>nn.Linear</a:t>
            </a:r>
            <a:r>
              <a:rPr lang="en-US" altLang="ko-KR">
                <a:ea typeface="맑은 고딕"/>
              </a:rPr>
              <a:t>(</a:t>
            </a:r>
            <a:r>
              <a:rPr lang="en-US" altLang="ko-KR" err="1">
                <a:ea typeface="맑은 고딕"/>
              </a:rPr>
              <a:t>dim_feedforward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d_model</a:t>
            </a:r>
            <a:r>
              <a:rPr lang="en-US" altLang="ko-KR">
                <a:ea typeface="맑은 고딕"/>
              </a:rPr>
              <a:t>)</a:t>
            </a:r>
          </a:p>
          <a:p>
            <a:r>
              <a:rPr lang="en-US" altLang="ko-KR">
                <a:ea typeface="맑은 고딕"/>
              </a:rPr>
              <a:t>   self.dropout1 = </a:t>
            </a:r>
            <a:r>
              <a:rPr lang="en-US" altLang="ko-KR" b="1" err="1">
                <a:ea typeface="맑은 고딕"/>
              </a:rPr>
              <a:t>nn.Dropout</a:t>
            </a:r>
            <a:r>
              <a:rPr lang="en-US" altLang="ko-KR">
                <a:ea typeface="맑은 고딕"/>
              </a:rPr>
              <a:t>(dropout)</a:t>
            </a:r>
          </a:p>
          <a:p>
            <a:r>
              <a:rPr lang="en-US" altLang="ko-KR">
                <a:ea typeface="맑은 고딕"/>
              </a:rPr>
              <a:t>   self.dropout2 = </a:t>
            </a:r>
            <a:r>
              <a:rPr lang="en-US" altLang="ko-KR" b="1" err="1">
                <a:ea typeface="맑은 고딕"/>
              </a:rPr>
              <a:t>nn.Dropout</a:t>
            </a:r>
            <a:r>
              <a:rPr lang="en-US" altLang="ko-KR">
                <a:ea typeface="맑은 고딕"/>
              </a:rPr>
              <a:t>(dropout)</a:t>
            </a:r>
          </a:p>
          <a:p>
            <a:r>
              <a:rPr lang="en-US" altLang="ko-KR">
                <a:ea typeface="맑은 고딕"/>
              </a:rPr>
              <a:t>   </a:t>
            </a:r>
            <a:r>
              <a:rPr lang="en-US" altLang="ko-KR" err="1">
                <a:ea typeface="맑은 고딕"/>
              </a:rPr>
              <a:t>self.activation</a:t>
            </a:r>
            <a:r>
              <a:rPr lang="en-US" altLang="ko-KR">
                <a:ea typeface="맑은 고딕"/>
              </a:rPr>
              <a:t> = </a:t>
            </a:r>
            <a:r>
              <a:rPr lang="en-US" altLang="ko-KR" b="1" err="1">
                <a:ea typeface="맑은 고딕"/>
              </a:rPr>
              <a:t>nn.GELU</a:t>
            </a:r>
            <a:r>
              <a:rPr lang="en-US" altLang="ko-KR" b="1">
                <a:ea typeface="맑은 고딕"/>
              </a:rPr>
              <a:t>()</a:t>
            </a:r>
          </a:p>
          <a:p>
            <a:r>
              <a:rPr lang="en-US" altLang="ko-KR">
                <a:ea typeface="맑은 고딕"/>
              </a:rPr>
              <a:t>   </a:t>
            </a:r>
            <a:r>
              <a:rPr lang="en-US" altLang="ko-KR" err="1">
                <a:ea typeface="맑은 고딕"/>
              </a:rPr>
              <a:t>self.norm</a:t>
            </a:r>
            <a:r>
              <a:rPr lang="en-US" altLang="ko-KR">
                <a:ea typeface="맑은 고딕"/>
              </a:rPr>
              <a:t> = </a:t>
            </a:r>
            <a:r>
              <a:rPr lang="en-US" altLang="ko-KR" b="1" err="1">
                <a:ea typeface="맑은 고딕"/>
              </a:rPr>
              <a:t>nn.LyaerNorm</a:t>
            </a:r>
            <a:r>
              <a:rPr lang="en-US" altLang="ko-KR">
                <a:ea typeface="맑은 고딕"/>
              </a:rPr>
              <a:t>(</a:t>
            </a:r>
            <a:r>
              <a:rPr lang="en-US" altLang="ko-KR" err="1">
                <a:ea typeface="맑은 고딕"/>
              </a:rPr>
              <a:t>d_model</a:t>
            </a:r>
            <a:r>
              <a:rPr lang="en-US" altLang="ko-KR">
                <a:ea typeface="맑은 고딕"/>
              </a:rPr>
              <a:t>)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 def forward(self, </a:t>
            </a:r>
            <a:r>
              <a:rPr lang="en-US" altLang="ko-KR" err="1">
                <a:ea typeface="맑은 고딕"/>
              </a:rPr>
              <a:t>src</a:t>
            </a:r>
            <a:r>
              <a:rPr lang="en-US" altLang="ko-KR">
                <a:ea typeface="맑은 고딕"/>
              </a:rPr>
              <a:t>):</a:t>
            </a:r>
          </a:p>
          <a:p>
            <a:r>
              <a:rPr lang="en-US" altLang="ko-KR" dirty="0">
                <a:ea typeface="맑은 고딕"/>
              </a:rPr>
              <a:t>  x = </a:t>
            </a:r>
            <a:r>
              <a:rPr lang="en-US" altLang="ko-KR">
                <a:ea typeface="맑은 고딕"/>
              </a:rPr>
              <a:t>self.norm(src)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# normalization</a:t>
            </a:r>
          </a:p>
          <a:p>
            <a:r>
              <a:rPr lang="en-US" altLang="ko-KR">
                <a:ea typeface="맑은 고딕"/>
              </a:rPr>
              <a:t>  x = x + self.linear2(self.dropout1(self.activation(self.linear1(x))))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# feed forward &amp; add: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 residual connection</a:t>
            </a:r>
          </a:p>
          <a:p>
            <a:r>
              <a:rPr lang="en-US" altLang="ko-KR">
                <a:ea typeface="맑은 고딕"/>
              </a:rPr>
              <a:t>  x = self.dropout2(x)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# drop out 적용</a:t>
            </a:r>
          </a:p>
          <a:p>
            <a:r>
              <a:rPr lang="en-US" altLang="ko-KR">
                <a:ea typeface="맑은 고딕"/>
              </a:rPr>
              <a:t>  return x</a:t>
            </a:r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5AA66C16-C065-D6E7-283F-F0953E27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410" y="1127078"/>
            <a:ext cx="2546265" cy="2914935"/>
          </a:xfrm>
          <a:prstGeom prst="rect">
            <a:avLst/>
          </a:prstGeom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E97FA87D-866E-F00E-7162-51B011FA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968" y="4897606"/>
            <a:ext cx="4631137" cy="1685965"/>
          </a:xfrm>
          <a:prstGeom prst="rect">
            <a:avLst/>
          </a:prstGeom>
        </p:spPr>
      </p:pic>
      <p:pic>
        <p:nvPicPr>
          <p:cNvPr id="7" name="Picture 6" descr="A graph of a line&#10;&#10;Description automatically generated">
            <a:extLst>
              <a:ext uri="{FF2B5EF4-FFF2-40B4-BE49-F238E27FC236}">
                <a16:creationId xmlns:a16="http://schemas.microsoft.com/office/drawing/2014/main" id="{05630CCC-0A86-0C0B-0E16-5A3095D2D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763" y="4618628"/>
            <a:ext cx="3184982" cy="224960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8BC247-F233-F96A-77C9-9751B49124F2}"/>
              </a:ext>
            </a:extLst>
          </p:cNvPr>
          <p:cNvSpPr/>
          <p:nvPr/>
        </p:nvSpPr>
        <p:spPr>
          <a:xfrm>
            <a:off x="10070909" y="2558953"/>
            <a:ext cx="693762" cy="1251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Norm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0BD865-47F4-0EFA-0176-3E511C5FC885}"/>
              </a:ext>
            </a:extLst>
          </p:cNvPr>
          <p:cNvSpPr/>
          <p:nvPr/>
        </p:nvSpPr>
        <p:spPr>
          <a:xfrm>
            <a:off x="9877565" y="1569493"/>
            <a:ext cx="1108880" cy="221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/>
              <a:t>Add</a:t>
            </a:r>
            <a:endParaRPr lang="en-US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8C64D5-7788-861D-BCA8-EE405B844B4B}"/>
              </a:ext>
            </a:extLst>
          </p:cNvPr>
          <p:cNvSpPr/>
          <p:nvPr/>
        </p:nvSpPr>
        <p:spPr>
          <a:xfrm>
            <a:off x="9877565" y="2718179"/>
            <a:ext cx="1108880" cy="221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/>
              <a:t>Add</a:t>
            </a:r>
            <a:endParaRPr lang="en-US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F2B971-DB0B-BB36-BB62-7A9077B9A852}"/>
              </a:ext>
            </a:extLst>
          </p:cNvPr>
          <p:cNvSpPr/>
          <p:nvPr/>
        </p:nvSpPr>
        <p:spPr>
          <a:xfrm>
            <a:off x="10082282" y="3565475"/>
            <a:ext cx="693762" cy="1251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Norm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DC845F-3565-9787-35DC-EFA54ACFC0B3}"/>
              </a:ext>
            </a:extLst>
          </p:cNvPr>
          <p:cNvSpPr/>
          <p:nvPr/>
        </p:nvSpPr>
        <p:spPr>
          <a:xfrm>
            <a:off x="9360089" y="1324969"/>
            <a:ext cx="1899313" cy="1376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D1FB6-C09C-7F2C-E429-D62403CD03CD}"/>
              </a:ext>
            </a:extLst>
          </p:cNvPr>
          <p:cNvSpPr txBox="1"/>
          <p:nvPr/>
        </p:nvSpPr>
        <p:spPr>
          <a:xfrm>
            <a:off x="7949820" y="1524000"/>
            <a:ext cx="13420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Feed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Forward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Layer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51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744C-16AA-A609-776B-747FA879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60"/>
            <a:ext cx="10515600" cy="1325563"/>
          </a:xfrm>
        </p:spPr>
        <p:txBody>
          <a:bodyPr/>
          <a:lstStyle/>
          <a:p>
            <a:pPr algn="ctr"/>
            <a:r>
              <a:rPr lang="en-US"/>
              <a:t>Encoder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AA4F2-73CC-B977-6DD7-E5F7ABA517E8}"/>
              </a:ext>
            </a:extLst>
          </p:cNvPr>
          <p:cNvSpPr txBox="1"/>
          <p:nvPr/>
        </p:nvSpPr>
        <p:spPr>
          <a:xfrm>
            <a:off x="277677" y="1194661"/>
            <a:ext cx="11707678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class </a:t>
            </a:r>
            <a:r>
              <a:rPr lang="en-US" b="1" err="1"/>
              <a:t>TransformerEncoderLayer</a:t>
            </a:r>
            <a:r>
              <a:rPr lang="en-US"/>
              <a:t>(</a:t>
            </a:r>
            <a:r>
              <a:rPr lang="en-US" err="1"/>
              <a:t>nn.Module</a:t>
            </a:r>
            <a:r>
              <a:rPr lang="en-US"/>
              <a:t>):</a:t>
            </a:r>
          </a:p>
          <a:p>
            <a:r>
              <a:rPr lang="en-US"/>
              <a:t> def __</a:t>
            </a:r>
            <a:r>
              <a:rPr lang="en-US" err="1"/>
              <a:t>init</a:t>
            </a:r>
            <a:r>
              <a:rPr lang="en-US"/>
              <a:t>__(self, 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nhead</a:t>
            </a:r>
            <a:r>
              <a:rPr lang="en-US"/>
              <a:t>, </a:t>
            </a:r>
            <a:r>
              <a:rPr lang="en-US" err="1"/>
              <a:t>dim_feedforward</a:t>
            </a:r>
            <a:r>
              <a:rPr lang="en-US"/>
              <a:t>, dropout):</a:t>
            </a:r>
          </a:p>
          <a:p>
            <a:r>
              <a:rPr lang="en-US"/>
              <a:t>  super().__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  </a:t>
            </a:r>
            <a:r>
              <a:rPr lang="en-US" err="1"/>
              <a:t>self.attn</a:t>
            </a:r>
            <a:r>
              <a:rPr lang="en-US"/>
              <a:t> = </a:t>
            </a:r>
            <a:r>
              <a:rPr lang="en-US" b="1" err="1"/>
              <a:t>MultiheadAttention</a:t>
            </a:r>
            <a:r>
              <a:rPr lang="en-US"/>
              <a:t>(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nhead</a:t>
            </a:r>
            <a:r>
              <a:rPr lang="en-US"/>
              <a:t>)</a:t>
            </a:r>
          </a:p>
          <a:p>
            <a:r>
              <a:rPr lang="en-US"/>
              <a:t>  </a:t>
            </a:r>
            <a:r>
              <a:rPr lang="en-US">
                <a:solidFill>
                  <a:srgbClr val="FF0000"/>
                </a:solidFill>
              </a:rPr>
              <a:t># Token embedding vectors in sentence=&gt; Concatate Attention Value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 </a:t>
            </a:r>
            <a:endParaRPr lang="en-US" dirty="0">
              <a:ea typeface="맑은 고딕"/>
            </a:endParaRPr>
          </a:p>
          <a:p>
            <a:r>
              <a:rPr lang="en-US" dirty="0"/>
              <a:t>  self.norm1 = </a:t>
            </a:r>
            <a:r>
              <a:rPr lang="en-US" dirty="0" err="1"/>
              <a:t>nn.LayerNorm</a:t>
            </a:r>
            <a:r>
              <a:rPr lang="en-US" dirty="0"/>
              <a:t>(d_model) </a:t>
            </a:r>
            <a:r>
              <a:rPr lang="en-US">
                <a:solidFill>
                  <a:srgbClr val="FF0000"/>
                </a:solidFill>
              </a:rPr>
              <a:t># normailzaion of embedding vectors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/>
              <a:t>  self.dropout1 = </a:t>
            </a:r>
            <a:r>
              <a:rPr lang="en-US" err="1"/>
              <a:t>nn.Dropout</a:t>
            </a:r>
            <a:r>
              <a:rPr lang="en-US"/>
              <a:t>(dropout)</a:t>
            </a:r>
          </a:p>
          <a:p>
            <a:r>
              <a:rPr lang="en-US"/>
              <a:t>  </a:t>
            </a:r>
            <a:r>
              <a:rPr lang="en-US" err="1"/>
              <a:t>self.</a:t>
            </a:r>
            <a:r>
              <a:rPr lang="en-US" b="1" err="1"/>
              <a:t>feed_forward</a:t>
            </a:r>
            <a:r>
              <a:rPr lang="en-US"/>
              <a:t> = </a:t>
            </a:r>
            <a:r>
              <a:rPr lang="en-US" b="1" err="1"/>
              <a:t>PreLayerNormFeedForward</a:t>
            </a:r>
            <a:r>
              <a:rPr lang="en-US"/>
              <a:t>(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dim_feedforward</a:t>
            </a:r>
            <a:r>
              <a:rPr lang="en-US"/>
              <a:t>, dropout)</a:t>
            </a:r>
          </a:p>
          <a:p>
            <a:endParaRPr lang="en-US"/>
          </a:p>
          <a:p>
            <a:r>
              <a:rPr lang="en-US"/>
              <a:t> def forward(self, </a:t>
            </a:r>
            <a:r>
              <a:rPr lang="en-US" err="1"/>
              <a:t>scr</a:t>
            </a:r>
            <a:r>
              <a:rPr lang="en-US"/>
              <a:t>):</a:t>
            </a:r>
          </a:p>
          <a:p>
            <a:r>
              <a:rPr lang="en-US" dirty="0"/>
              <a:t>  norm_x = self.norm1(src) </a:t>
            </a:r>
            <a:r>
              <a:rPr lang="en-US">
                <a:solidFill>
                  <a:srgbClr val="FF0000"/>
                </a:solidFill>
              </a:rPr>
              <a:t># normalization of embedding vectors</a:t>
            </a:r>
            <a:endParaRPr lang="en-US"/>
          </a:p>
          <a:p>
            <a:r>
              <a:rPr lang="en-US"/>
              <a:t>  attn_output = self.attn(norm_x, norm_x, norm_x) </a:t>
            </a:r>
            <a:endParaRPr lang="en-US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  # Token embedding vectors in sentence=&gt; Concatate Attention Value</a:t>
            </a:r>
            <a:endParaRPr lang="en-US"/>
          </a:p>
          <a:p>
            <a:r>
              <a:rPr lang="en-US" dirty="0"/>
              <a:t>  x = </a:t>
            </a:r>
            <a:r>
              <a:rPr lang="en-US" err="1"/>
              <a:t>src</a:t>
            </a:r>
            <a:r>
              <a:rPr lang="en-US"/>
              <a:t> + self.dropout1(attn_output) </a:t>
            </a:r>
            <a:r>
              <a:rPr lang="en-US">
                <a:solidFill>
                  <a:srgbClr val="FF0000"/>
                </a:solidFill>
              </a:rPr>
              <a:t># Add (residual connection)</a:t>
            </a:r>
          </a:p>
          <a:p>
            <a:endParaRPr lang="en-US"/>
          </a:p>
          <a:p>
            <a:r>
              <a:rPr lang="en-US" dirty="0"/>
              <a:t>  x = self.</a:t>
            </a:r>
            <a:r>
              <a:rPr lang="en-US" b="1"/>
              <a:t>feed_forward(x) </a:t>
            </a:r>
            <a:r>
              <a:rPr lang="en-US" b="1">
                <a:solidFill>
                  <a:srgbClr val="FF0000"/>
                </a:solidFill>
              </a:rPr>
              <a:t># Feed Forward Layer </a:t>
            </a:r>
            <a:r>
              <a:rPr lang="ko-KR" altLang="en-US" b="1">
                <a:solidFill>
                  <a:srgbClr val="FF0000"/>
                </a:solidFill>
                <a:ea typeface="맑은 고딕"/>
              </a:rPr>
              <a:t>적용</a:t>
            </a:r>
          </a:p>
          <a:p>
            <a:r>
              <a:rPr lang="en-US"/>
              <a:t>  return x</a:t>
            </a:r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25929C5D-2B02-0539-4B78-10C48279F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397" y="245660"/>
            <a:ext cx="2432533" cy="278414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51E80A-A5A4-A7B6-9FC2-71ADC6DE52AE}"/>
              </a:ext>
            </a:extLst>
          </p:cNvPr>
          <p:cNvSpPr/>
          <p:nvPr/>
        </p:nvSpPr>
        <p:spPr>
          <a:xfrm>
            <a:off x="10867028" y="2547581"/>
            <a:ext cx="693762" cy="1251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Norm</a:t>
            </a:r>
          </a:p>
        </p:txBody>
      </p:sp>
      <p:pic>
        <p:nvPicPr>
          <p:cNvPr id="7" name="Picture 6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E57A66AE-271B-CA5C-EE97-51860575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178" r="56645" b="-63"/>
          <a:stretch/>
        </p:blipFill>
        <p:spPr>
          <a:xfrm>
            <a:off x="9534388" y="2959378"/>
            <a:ext cx="2263611" cy="199594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0DE41A-DE60-59A5-8922-BB9124E53073}"/>
              </a:ext>
            </a:extLst>
          </p:cNvPr>
          <p:cNvSpPr/>
          <p:nvPr/>
        </p:nvSpPr>
        <p:spPr>
          <a:xfrm>
            <a:off x="10667998" y="1745776"/>
            <a:ext cx="1108880" cy="221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/>
              <a:t>Add</a:t>
            </a:r>
            <a:endParaRPr lang="en-US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0D6AF1-67AE-6B6E-5542-962093DCEBA0}"/>
              </a:ext>
            </a:extLst>
          </p:cNvPr>
          <p:cNvSpPr/>
          <p:nvPr/>
        </p:nvSpPr>
        <p:spPr>
          <a:xfrm>
            <a:off x="10878401" y="1592237"/>
            <a:ext cx="693762" cy="1251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Norm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29EE8E-B485-3015-9685-55E40C433A65}"/>
              </a:ext>
            </a:extLst>
          </p:cNvPr>
          <p:cNvSpPr/>
          <p:nvPr/>
        </p:nvSpPr>
        <p:spPr>
          <a:xfrm>
            <a:off x="10662311" y="659642"/>
            <a:ext cx="1108880" cy="22177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/>
              <a:t>Add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87434A-41CC-C6B1-4C65-E900A61FF316}"/>
              </a:ext>
            </a:extLst>
          </p:cNvPr>
          <p:cNvSpPr/>
          <p:nvPr/>
        </p:nvSpPr>
        <p:spPr>
          <a:xfrm>
            <a:off x="10122089" y="363939"/>
            <a:ext cx="1899313" cy="13761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2BBD4C-FC44-C4DD-0632-10EAD209E942}"/>
              </a:ext>
            </a:extLst>
          </p:cNvPr>
          <p:cNvSpPr txBox="1"/>
          <p:nvPr/>
        </p:nvSpPr>
        <p:spPr>
          <a:xfrm>
            <a:off x="8780059" y="716507"/>
            <a:ext cx="13420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Feed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Forward</a:t>
            </a:r>
          </a:p>
          <a:p>
            <a:pPr algn="ctr"/>
            <a:r>
              <a:rPr lang="en-US" b="1">
                <a:solidFill>
                  <a:srgbClr val="FF0000"/>
                </a:solidFill>
              </a:rPr>
              <a:t>Layer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818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1685036" y="3440223"/>
            <a:ext cx="11939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highlight>
                  <a:srgbClr val="FFFF00"/>
                </a:highlight>
              </a:rPr>
              <a:t>Encoder</a:t>
            </a:r>
            <a:endParaRPr lang="en-US"/>
          </a:p>
          <a:p>
            <a:pPr algn="ctr"/>
            <a:endParaRPr 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2000" b="1">
                <a:solidFill>
                  <a:srgbClr val="FF0000"/>
                </a:solidFill>
                <a:highlight>
                  <a:srgbClr val="FFFF00"/>
                </a:highlight>
              </a:rPr>
              <a:t>Nx</a:t>
            </a:r>
            <a:endParaRPr 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7700980" y="3892932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972803" y="3447468"/>
            <a:ext cx="2865549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1322" y="2601351"/>
            <a:ext cx="2825965" cy="27622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621086" y="6174434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6FD3-FE80-5CC1-16F7-7528BF4927EA}"/>
              </a:ext>
            </a:extLst>
          </p:cNvPr>
          <p:cNvSpPr txBox="1"/>
          <p:nvPr/>
        </p:nvSpPr>
        <p:spPr>
          <a:xfrm>
            <a:off x="3388078" y="580287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12691-092F-DC97-8127-034A5E91F64B}"/>
              </a:ext>
            </a:extLst>
          </p:cNvPr>
          <p:cNvSpPr txBox="1"/>
          <p:nvPr/>
        </p:nvSpPr>
        <p:spPr>
          <a:xfrm>
            <a:off x="1578783" y="5374561"/>
            <a:ext cx="28267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Positional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16E42-4E80-8816-4EC5-6F6381AB60EC}"/>
              </a:ext>
            </a:extLst>
          </p:cNvPr>
          <p:cNvSpPr txBox="1"/>
          <p:nvPr/>
        </p:nvSpPr>
        <p:spPr>
          <a:xfrm>
            <a:off x="3051603" y="4589815"/>
            <a:ext cx="1706458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Multi-Head</a:t>
            </a:r>
            <a:endParaRPr lang="ko-KR">
              <a:ea typeface="맑은 고딕"/>
            </a:endParaRPr>
          </a:p>
          <a:p>
            <a:pPr algn="ctr"/>
            <a:r>
              <a:rPr lang="ko-KR" altLang="en-US" b="1">
                <a:ea typeface="맑은 고딕"/>
              </a:rPr>
              <a:t>Attention</a:t>
            </a:r>
            <a:endParaRPr 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48002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E9D9-3267-7017-E334-939ABA6A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60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Encoder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7615-3065-4746-FB85-DF638CB4DD58}"/>
              </a:ext>
            </a:extLst>
          </p:cNvPr>
          <p:cNvSpPr txBox="1"/>
          <p:nvPr/>
        </p:nvSpPr>
        <p:spPr>
          <a:xfrm>
            <a:off x="213101" y="1104254"/>
            <a:ext cx="11772254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import torch.nn as nn</a:t>
            </a:r>
          </a:p>
          <a:p>
            <a:r>
              <a:rPr lang="en-US"/>
              <a:t>import copy</a:t>
            </a:r>
          </a:p>
          <a:p>
            <a:endParaRPr lang="en-US"/>
          </a:p>
          <a:p>
            <a:r>
              <a:rPr lang="en-US" dirty="0"/>
              <a:t>def </a:t>
            </a:r>
            <a:r>
              <a:rPr lang="en-US" b="1" err="1"/>
              <a:t>get_clones</a:t>
            </a:r>
            <a:r>
              <a:rPr lang="en-US" dirty="0"/>
              <a:t>(module, N): </a:t>
            </a:r>
            <a:r>
              <a:rPr lang="en-US" dirty="0">
                <a:solidFill>
                  <a:srgbClr val="FF0000"/>
                </a:solidFill>
              </a:rPr>
              <a:t># encoder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층(TransFormerEncoder class module)을</a:t>
            </a:r>
            <a:r>
              <a:rPr lang="en-US" dirty="0">
                <a:solidFill>
                  <a:srgbClr val="FF0000"/>
                </a:solidFill>
              </a:rPr>
              <a:t> N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번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반복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수행</a:t>
            </a:r>
          </a:p>
          <a:p>
            <a:r>
              <a:rPr lang="en-US"/>
              <a:t> return </a:t>
            </a:r>
            <a:r>
              <a:rPr lang="en-US" b="1"/>
              <a:t>nn.ModuleList</a:t>
            </a:r>
            <a:r>
              <a:rPr lang="en-US"/>
              <a:t>([copy.deepcopy(module) for i in range(N)])</a:t>
            </a:r>
          </a:p>
          <a:p>
            <a:endParaRPr lang="en-US"/>
          </a:p>
          <a:p>
            <a:r>
              <a:rPr lang="en-US"/>
              <a:t>class </a:t>
            </a:r>
            <a:r>
              <a:rPr lang="en-US" b="1" err="1"/>
              <a:t>TransformerEncoder</a:t>
            </a:r>
            <a:r>
              <a:rPr lang="en-US"/>
              <a:t>(</a:t>
            </a:r>
            <a:r>
              <a:rPr lang="en-US" err="1"/>
              <a:t>nn.Module</a:t>
            </a:r>
            <a:r>
              <a:rPr lang="en-US"/>
              <a:t>):</a:t>
            </a:r>
          </a:p>
          <a:p>
            <a:r>
              <a:rPr lang="en-US"/>
              <a:t> def __</a:t>
            </a:r>
            <a:r>
              <a:rPr lang="en-US" err="1"/>
              <a:t>init</a:t>
            </a:r>
            <a:r>
              <a:rPr lang="en-US"/>
              <a:t>__(self, </a:t>
            </a:r>
            <a:r>
              <a:rPr lang="en-US" err="1"/>
              <a:t>encoder_layer</a:t>
            </a:r>
            <a:r>
              <a:rPr lang="en-US"/>
              <a:t>, </a:t>
            </a:r>
            <a:r>
              <a:rPr lang="en-US" err="1"/>
              <a:t>num_layers</a:t>
            </a:r>
            <a:r>
              <a:rPr lang="en-US"/>
              <a:t>):</a:t>
            </a:r>
          </a:p>
          <a:p>
            <a:r>
              <a:rPr lang="en-US"/>
              <a:t>  super().__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  </a:t>
            </a:r>
            <a:r>
              <a:rPr lang="en-US" b="1"/>
              <a:t>self.layers = get_clones(encoder_layer, num_layers)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  # encoder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층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(TransFormerEncoder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class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module)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을</a:t>
            </a:r>
            <a:r>
              <a:rPr lang="en-US">
                <a:solidFill>
                  <a:srgbClr val="FF0000"/>
                </a:solidFill>
              </a:rPr>
              <a:t> N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번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반복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수행</a:t>
            </a:r>
            <a:endParaRPr lang="en-US">
              <a:ea typeface="맑은 고딕"/>
            </a:endParaRPr>
          </a:p>
          <a:p>
            <a:r>
              <a:rPr lang="en-US"/>
              <a:t>  </a:t>
            </a:r>
            <a:r>
              <a:rPr lang="en-US" err="1"/>
              <a:t>self.num_layers</a:t>
            </a:r>
            <a:r>
              <a:rPr lang="en-US"/>
              <a:t> = </a:t>
            </a:r>
            <a:r>
              <a:rPr lang="en-US" err="1"/>
              <a:t>num_layers</a:t>
            </a:r>
            <a:endParaRPr lang="en-US"/>
          </a:p>
          <a:p>
            <a:r>
              <a:rPr lang="en-US"/>
              <a:t>  </a:t>
            </a:r>
            <a:r>
              <a:rPr lang="en-US" err="1"/>
              <a:t>self.norm</a:t>
            </a:r>
            <a:r>
              <a:rPr lang="en-US"/>
              <a:t> = norm</a:t>
            </a:r>
          </a:p>
          <a:p>
            <a:endParaRPr lang="en-US"/>
          </a:p>
          <a:p>
            <a:r>
              <a:rPr lang="en-US"/>
              <a:t>def</a:t>
            </a:r>
            <a:r>
              <a:rPr lang="en-US" b="1"/>
              <a:t> forward</a:t>
            </a:r>
            <a:r>
              <a:rPr lang="en-US"/>
              <a:t>(self, </a:t>
            </a:r>
            <a:r>
              <a:rPr lang="en-US" err="1"/>
              <a:t>src</a:t>
            </a:r>
            <a:r>
              <a:rPr lang="en-US"/>
              <a:t>):</a:t>
            </a:r>
          </a:p>
          <a:p>
            <a:r>
              <a:rPr lang="en-US"/>
              <a:t> output = </a:t>
            </a:r>
            <a:r>
              <a:rPr lang="en-US" err="1"/>
              <a:t>src</a:t>
            </a:r>
            <a:endParaRPr lang="en-US"/>
          </a:p>
          <a:p>
            <a:r>
              <a:rPr lang="en-US"/>
              <a:t> for mod in</a:t>
            </a:r>
            <a:r>
              <a:rPr lang="en-US" b="1" dirty="0"/>
              <a:t> </a:t>
            </a:r>
            <a:r>
              <a:rPr lang="en-US" b="1" dirty="0" err="1"/>
              <a:t>self.layers</a:t>
            </a:r>
            <a:r>
              <a:rPr lang="en-US" dirty="0"/>
              <a:t>:</a:t>
            </a:r>
          </a:p>
          <a:p>
            <a:r>
              <a:rPr lang="en-US"/>
              <a:t>  output = </a:t>
            </a:r>
            <a:r>
              <a:rPr lang="en-US" b="1"/>
              <a:t>mod(output)</a:t>
            </a:r>
          </a:p>
          <a:p>
            <a:r>
              <a:rPr lang="en-US"/>
              <a:t> return output</a:t>
            </a:r>
          </a:p>
        </p:txBody>
      </p:sp>
    </p:spTree>
    <p:extLst>
      <p:ext uri="{BB962C8B-B14F-4D97-AF65-F5344CB8AC3E}">
        <p14:creationId xmlns:p14="http://schemas.microsoft.com/office/powerpoint/2010/main" val="1850243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EDC88-C878-B103-923F-090BE986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" y="1185"/>
            <a:ext cx="12176076" cy="1325563"/>
          </a:xfrm>
        </p:spPr>
        <p:txBody>
          <a:bodyPr/>
          <a:lstStyle/>
          <a:p>
            <a:pPr algn="ctr"/>
            <a:r>
              <a:rPr lang="ko-KR" altLang="en-US" b="1">
                <a:ea typeface="맑은 고딕"/>
              </a:rPr>
              <a:t>Limitation of This Text Book Regarding Ecoder</a:t>
            </a:r>
            <a:endParaRPr lang="ko-KR" altLang="en-US" b="1" dirty="0">
              <a:ea typeface="맑은 고딕"/>
            </a:endParaRPr>
          </a:p>
        </p:txBody>
      </p:sp>
      <p:pic>
        <p:nvPicPr>
          <p:cNvPr id="3" name="Picture 2" descr="A diagram of a cat&#10;&#10;Description automatically generated">
            <a:extLst>
              <a:ext uri="{FF2B5EF4-FFF2-40B4-BE49-F238E27FC236}">
                <a16:creationId xmlns:a16="http://schemas.microsoft.com/office/drawing/2014/main" id="{D50CA58B-8944-FDCB-ABEB-0E6EF3DC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627" y="1713760"/>
            <a:ext cx="7642746" cy="415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7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3049812" y="4259088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7700980" y="3892932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972803" y="3447468"/>
            <a:ext cx="2865549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1322" y="2601351"/>
            <a:ext cx="2825965" cy="27622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621086" y="6174434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6FD3-FE80-5CC1-16F7-7528BF4927EA}"/>
              </a:ext>
            </a:extLst>
          </p:cNvPr>
          <p:cNvSpPr txBox="1"/>
          <p:nvPr/>
        </p:nvSpPr>
        <p:spPr>
          <a:xfrm>
            <a:off x="3388078" y="580287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12691-092F-DC97-8127-034A5E91F64B}"/>
              </a:ext>
            </a:extLst>
          </p:cNvPr>
          <p:cNvSpPr txBox="1"/>
          <p:nvPr/>
        </p:nvSpPr>
        <p:spPr>
          <a:xfrm>
            <a:off x="1578783" y="5374561"/>
            <a:ext cx="28267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8014A0-AA26-98FF-50D5-A38A76F85310}"/>
              </a:ext>
            </a:extLst>
          </p:cNvPr>
          <p:cNvSpPr/>
          <p:nvPr/>
        </p:nvSpPr>
        <p:spPr>
          <a:xfrm flipV="1">
            <a:off x="6099664" y="4476040"/>
            <a:ext cx="841883" cy="530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16E42-4E80-8816-4EC5-6F6381AB60EC}"/>
              </a:ext>
            </a:extLst>
          </p:cNvPr>
          <p:cNvSpPr txBox="1"/>
          <p:nvPr/>
        </p:nvSpPr>
        <p:spPr>
          <a:xfrm>
            <a:off x="3051603" y="4589815"/>
            <a:ext cx="1706458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Multi-Head</a:t>
            </a:r>
            <a:endParaRPr lang="ko-KR">
              <a:ea typeface="맑은 고딕"/>
            </a:endParaRPr>
          </a:p>
          <a:p>
            <a:pPr algn="ctr"/>
            <a:r>
              <a:rPr lang="ko-KR" altLang="en-US" b="1">
                <a:ea typeface="맑은 고딕"/>
              </a:rPr>
              <a:t>Attention</a:t>
            </a:r>
            <a:endParaRPr lang="ko-KR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14EC7-44A4-2C29-A227-C39FA4FA6C9E}"/>
              </a:ext>
            </a:extLst>
          </p:cNvPr>
          <p:cNvSpPr txBox="1"/>
          <p:nvPr/>
        </p:nvSpPr>
        <p:spPr>
          <a:xfrm>
            <a:off x="7185737" y="4430591"/>
            <a:ext cx="1706458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Masked</a:t>
            </a:r>
          </a:p>
          <a:p>
            <a:pPr algn="ctr"/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Multi-Head</a:t>
            </a:r>
            <a:endParaRPr lang="ko-KR">
              <a:solidFill>
                <a:srgbClr val="FF0000"/>
              </a:solidFill>
              <a:highlight>
                <a:srgbClr val="FFFF00"/>
              </a:highlight>
              <a:ea typeface="맑은 고딕"/>
            </a:endParaRPr>
          </a:p>
          <a:p>
            <a:pPr algn="ctr"/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Attention</a:t>
            </a:r>
            <a:endParaRPr lang="ko-KR">
              <a:solidFill>
                <a:srgbClr val="FF0000"/>
              </a:solidFill>
              <a:highlight>
                <a:srgbClr val="FFFF00"/>
              </a:highlight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06225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E03D-0897-BD93-9C25-BE084482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Masked Attention in Decoder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861D2-FB60-2D14-DE78-ED2355D4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908" y="3788210"/>
            <a:ext cx="5455693" cy="2284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85BA5-6FB0-6D5C-6C23-0C5F1C276C20}"/>
              </a:ext>
            </a:extLst>
          </p:cNvPr>
          <p:cNvSpPr txBox="1"/>
          <p:nvPr/>
        </p:nvSpPr>
        <p:spPr>
          <a:xfrm>
            <a:off x="3070747" y="1785582"/>
            <a:ext cx="545910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Decoder</a:t>
            </a:r>
            <a:r>
              <a:rPr lang="ko-KR" altLang="en-US">
                <a:ea typeface="맑은 고딕"/>
              </a:rPr>
              <a:t> uses </a:t>
            </a:r>
            <a:r>
              <a:rPr lang="ko-KR" altLang="en-US" b="1">
                <a:ea typeface="맑은 고딕"/>
              </a:rPr>
              <a:t>marked attenition</a:t>
            </a:r>
            <a:r>
              <a:rPr lang="ko-KR" altLang="en-US">
                <a:ea typeface="맑은 고딕"/>
              </a:rPr>
              <a:t> instead of atteion.</a:t>
            </a:r>
          </a:p>
          <a:p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생성한 토큰을 기반으로 다음 토큰을 생성 (이런 </a:t>
            </a:r>
            <a:r>
              <a:rPr lang="ko-KR" altLang="en-US">
                <a:ea typeface="맑은 고딕"/>
              </a:rPr>
              <a:t>순차적으로 생성하는 특징을 auto-regressive 라고 함)</a:t>
            </a:r>
          </a:p>
        </p:txBody>
      </p:sp>
    </p:spTree>
    <p:extLst>
      <p:ext uri="{BB962C8B-B14F-4D97-AF65-F5344CB8AC3E}">
        <p14:creationId xmlns:p14="http://schemas.microsoft.com/office/powerpoint/2010/main" val="3874372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B484-C041-6AF2-0D16-AFB7AC1E2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60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Masked Attention in Decoder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BD7D5-11FB-D5B8-89AC-2CDF81EBF7EF}"/>
              </a:ext>
            </a:extLst>
          </p:cNvPr>
          <p:cNvSpPr txBox="1"/>
          <p:nvPr/>
        </p:nvSpPr>
        <p:spPr>
          <a:xfrm>
            <a:off x="104574" y="1329210"/>
            <a:ext cx="1179162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def </a:t>
            </a:r>
            <a:r>
              <a:rPr lang="en-US" b="1" err="1"/>
              <a:t>compute_attention</a:t>
            </a:r>
            <a:r>
              <a:rPr lang="en-US"/>
              <a:t>(</a:t>
            </a:r>
            <a:r>
              <a:rPr lang="en-US" err="1"/>
              <a:t>querys</a:t>
            </a:r>
            <a:r>
              <a:rPr lang="en-US"/>
              <a:t>, keys, values, </a:t>
            </a:r>
            <a:r>
              <a:rPr lang="en-US" err="1">
                <a:highlight>
                  <a:srgbClr val="FFFF00"/>
                </a:highlight>
              </a:rPr>
              <a:t>is_causal</a:t>
            </a:r>
            <a:r>
              <a:rPr lang="en-US">
                <a:highlight>
                  <a:srgbClr val="FFFF00"/>
                </a:highlight>
              </a:rPr>
              <a:t>=False</a:t>
            </a:r>
            <a:r>
              <a:rPr lang="en-US"/>
              <a:t>)</a:t>
            </a:r>
          </a:p>
          <a:p>
            <a:r>
              <a:rPr lang="en-US"/>
              <a:t> </a:t>
            </a:r>
            <a:r>
              <a:rPr lang="en-US" err="1"/>
              <a:t>dim_k</a:t>
            </a:r>
            <a:r>
              <a:rPr lang="en-US"/>
              <a:t> = </a:t>
            </a:r>
            <a:r>
              <a:rPr lang="en-US" err="1"/>
              <a:t>querys.size</a:t>
            </a:r>
            <a:r>
              <a:rPr lang="en-US"/>
              <a:t>(-1)</a:t>
            </a:r>
          </a:p>
          <a:p>
            <a:r>
              <a:rPr lang="en-US"/>
              <a:t> scores = </a:t>
            </a:r>
            <a:r>
              <a:rPr lang="en-US" err="1"/>
              <a:t>querys</a:t>
            </a:r>
            <a:r>
              <a:rPr lang="en-US"/>
              <a:t> @ </a:t>
            </a:r>
            <a:r>
              <a:rPr lang="en-US" err="1"/>
              <a:t>keys.transpose</a:t>
            </a:r>
            <a:r>
              <a:rPr lang="en-US"/>
              <a:t>(-2, -1) / sqrt(dim_k) # (1, 5, 5)</a:t>
            </a:r>
          </a:p>
          <a:p>
            <a:r>
              <a:rPr lang="en-US"/>
              <a:t> if is_causal: </a:t>
            </a:r>
            <a:r>
              <a:rPr lang="en-US">
                <a:solidFill>
                  <a:srgbClr val="FF0000"/>
                </a:solidFill>
              </a:rPr>
              <a:t>#is_causal =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True 인 경우, masking이 가능하게 설정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/>
              <a:t>  query_length = querys.size(-2)</a:t>
            </a:r>
          </a:p>
          <a:p>
            <a:r>
              <a:rPr lang="en-US"/>
              <a:t>  key_length = keys.size(-2)</a:t>
            </a:r>
          </a:p>
          <a:p>
            <a:r>
              <a:rPr lang="en-US"/>
              <a:t>  temp_mask = </a:t>
            </a:r>
            <a:r>
              <a:rPr lang="en-US" b="1"/>
              <a:t>torch.ones</a:t>
            </a:r>
            <a:r>
              <a:rPr lang="en-US"/>
              <a:t>(query_length, key_length, dtype=torch.bool).tril(diagnoal=0)</a:t>
            </a:r>
          </a:p>
          <a:p>
            <a:r>
              <a:rPr lang="en-US"/>
              <a:t>  scores = scores.</a:t>
            </a:r>
            <a:r>
              <a:rPr lang="en-US" b="1"/>
              <a:t>masked_fill</a:t>
            </a:r>
            <a:r>
              <a:rPr lang="en-US"/>
              <a:t>(temp_mask == False, float('-inf'))</a:t>
            </a:r>
          </a:p>
          <a:p>
            <a:r>
              <a:rPr lang="en-US"/>
              <a:t> weights = </a:t>
            </a:r>
            <a:r>
              <a:rPr lang="en-US" b="1"/>
              <a:t>F.softmax</a:t>
            </a:r>
            <a:r>
              <a:rPr lang="en-US"/>
              <a:t>(scores, dim=-1) # (1, 5, 5)</a:t>
            </a:r>
          </a:p>
          <a:p>
            <a:r>
              <a:rPr lang="en-US"/>
              <a:t> return weights @ values # (1, 5, 16)</a:t>
            </a:r>
          </a:p>
        </p:txBody>
      </p:sp>
    </p:spTree>
    <p:extLst>
      <p:ext uri="{BB962C8B-B14F-4D97-AF65-F5344CB8AC3E}">
        <p14:creationId xmlns:p14="http://schemas.microsoft.com/office/powerpoint/2010/main" val="2385086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1423455" y="3440223"/>
            <a:ext cx="15578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8798487" y="2602081"/>
            <a:ext cx="2274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FF0000"/>
                </a:solidFill>
                <a:highlight>
                  <a:srgbClr val="FFFF00"/>
                </a:highlight>
              </a:rPr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972803" y="3447468"/>
            <a:ext cx="2865549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7008" y="2578605"/>
            <a:ext cx="2820279" cy="4218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621086" y="6174434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6FD3-FE80-5CC1-16F7-7528BF4927EA}"/>
              </a:ext>
            </a:extLst>
          </p:cNvPr>
          <p:cNvSpPr txBox="1"/>
          <p:nvPr/>
        </p:nvSpPr>
        <p:spPr>
          <a:xfrm>
            <a:off x="3388078" y="580287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12691-092F-DC97-8127-034A5E91F64B}"/>
              </a:ext>
            </a:extLst>
          </p:cNvPr>
          <p:cNvSpPr txBox="1"/>
          <p:nvPr/>
        </p:nvSpPr>
        <p:spPr>
          <a:xfrm>
            <a:off x="1578783" y="5374561"/>
            <a:ext cx="28267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Positional encoding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16E42-4E80-8816-4EC5-6F6381AB60EC}"/>
              </a:ext>
            </a:extLst>
          </p:cNvPr>
          <p:cNvSpPr txBox="1"/>
          <p:nvPr/>
        </p:nvSpPr>
        <p:spPr>
          <a:xfrm>
            <a:off x="3051603" y="4589815"/>
            <a:ext cx="1706458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Multi-Head</a:t>
            </a:r>
            <a:endParaRPr lang="ko-KR">
              <a:ea typeface="맑은 고딕"/>
            </a:endParaRPr>
          </a:p>
          <a:p>
            <a:pPr algn="ctr"/>
            <a:r>
              <a:rPr lang="ko-KR" altLang="en-US" b="1">
                <a:ea typeface="맑은 고딕"/>
              </a:rPr>
              <a:t>Attention</a:t>
            </a:r>
            <a:endParaRPr lang="ko-KR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14EC7-44A4-2C29-A227-C39FA4FA6C9E}"/>
              </a:ext>
            </a:extLst>
          </p:cNvPr>
          <p:cNvSpPr txBox="1"/>
          <p:nvPr/>
        </p:nvSpPr>
        <p:spPr>
          <a:xfrm>
            <a:off x="7185737" y="4430591"/>
            <a:ext cx="1706458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Masked</a:t>
            </a:r>
          </a:p>
          <a:p>
            <a:pPr algn="ctr"/>
            <a:r>
              <a:rPr lang="ko-KR" altLang="en-US" b="1">
                <a:ea typeface="맑은 고딕"/>
              </a:rPr>
              <a:t>Multi-Head</a:t>
            </a:r>
            <a:endParaRPr lang="ko-KR">
              <a:ea typeface="맑은 고딕"/>
            </a:endParaRPr>
          </a:p>
          <a:p>
            <a:pPr algn="ctr"/>
            <a:r>
              <a:rPr lang="ko-KR" altLang="en-US" b="1">
                <a:ea typeface="맑은 고딕"/>
              </a:rPr>
              <a:t>Attention</a:t>
            </a:r>
            <a:endParaRPr lang="ko-KR">
              <a:ea typeface="맑은 고딕"/>
            </a:endParaRPr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1A650463-BC99-A73E-77AC-FC70EBC4FB95}"/>
              </a:ext>
            </a:extLst>
          </p:cNvPr>
          <p:cNvSpPr/>
          <p:nvPr/>
        </p:nvSpPr>
        <p:spPr>
          <a:xfrm>
            <a:off x="6059424" y="2971799"/>
            <a:ext cx="73152" cy="91440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6BF7DC8D-448D-1D91-4BB2-5A97FE1015D3}"/>
              </a:ext>
            </a:extLst>
          </p:cNvPr>
          <p:cNvCxnSpPr/>
          <p:nvPr/>
        </p:nvCxnSpPr>
        <p:spPr>
          <a:xfrm>
            <a:off x="5316939" y="3372133"/>
            <a:ext cx="1142999" cy="744940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70532B-7A67-F630-5D7B-321D1C0A1A14}"/>
              </a:ext>
            </a:extLst>
          </p:cNvPr>
          <p:cNvSpPr txBox="1"/>
          <p:nvPr/>
        </p:nvSpPr>
        <p:spPr>
          <a:xfrm>
            <a:off x="4353827" y="2411860"/>
            <a:ext cx="1706458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Cross </a:t>
            </a:r>
          </a:p>
          <a:p>
            <a:pPr algn="ctr"/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Attention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14433-14A6-4A8A-F0C2-82F9CE8909FB}"/>
              </a:ext>
            </a:extLst>
          </p:cNvPr>
          <p:cNvSpPr txBox="1"/>
          <p:nvPr/>
        </p:nvSpPr>
        <p:spPr>
          <a:xfrm>
            <a:off x="6942041" y="643032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tgt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5D1297-DF15-A6BF-333A-3169F313606E}"/>
              </a:ext>
            </a:extLst>
          </p:cNvPr>
          <p:cNvSpPr txBox="1"/>
          <p:nvPr/>
        </p:nvSpPr>
        <p:spPr>
          <a:xfrm>
            <a:off x="3706385" y="3132120"/>
            <a:ext cx="1789934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  <a:highlight>
                  <a:srgbClr val="FFFF00"/>
                </a:highlight>
                <a:ea typeface="맑은 고딕"/>
              </a:rPr>
              <a:t>Encoder output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5A10A2-E36E-124A-4D63-4F1FB893B7ED}"/>
              </a:ext>
            </a:extLst>
          </p:cNvPr>
          <p:cNvSpPr/>
          <p:nvPr/>
        </p:nvSpPr>
        <p:spPr>
          <a:xfrm>
            <a:off x="6119171" y="3664738"/>
            <a:ext cx="829983" cy="31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7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3049812" y="4259088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7700980" y="3892932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972803" y="3447468"/>
            <a:ext cx="2865549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1322" y="2601351"/>
            <a:ext cx="2825965" cy="27622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A3574-9B9E-326B-4608-35BA8CB8D84D}"/>
              </a:ext>
            </a:extLst>
          </p:cNvPr>
          <p:cNvSpPr/>
          <p:nvPr/>
        </p:nvSpPr>
        <p:spPr>
          <a:xfrm>
            <a:off x="2972803" y="5738416"/>
            <a:ext cx="2865549" cy="877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734441" y="611145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Tokenization</a:t>
            </a:r>
          </a:p>
        </p:txBody>
      </p:sp>
    </p:spTree>
    <p:extLst>
      <p:ext uri="{BB962C8B-B14F-4D97-AF65-F5344CB8AC3E}">
        <p14:creationId xmlns:p14="http://schemas.microsoft.com/office/powerpoint/2010/main" val="195500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F73AC-75B1-9D36-2A3D-DC0C8F99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Cross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F84C6-220F-74D7-4D16-CF31C6DE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02" y="2890162"/>
            <a:ext cx="5572836" cy="2408332"/>
          </a:xfrm>
          <a:prstGeom prst="rect">
            <a:avLst/>
          </a:prstGeom>
        </p:spPr>
      </p:pic>
      <p:pic>
        <p:nvPicPr>
          <p:cNvPr id="6" name="Picture 5" descr="A math equations and formulas&#10;&#10;Description automatically generated">
            <a:extLst>
              <a:ext uri="{FF2B5EF4-FFF2-40B4-BE49-F238E27FC236}">
                <a16:creationId xmlns:a16="http://schemas.microsoft.com/office/drawing/2014/main" id="{BF6545E2-9F95-53C1-BEF6-8A0685B0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5" y="2730506"/>
            <a:ext cx="5251776" cy="30794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EB0784-C3F1-3371-D5BE-FE1509E4FD38}"/>
              </a:ext>
            </a:extLst>
          </p:cNvPr>
          <p:cNvSpPr/>
          <p:nvPr/>
        </p:nvSpPr>
        <p:spPr>
          <a:xfrm>
            <a:off x="4270100" y="2813312"/>
            <a:ext cx="763797" cy="10597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0050E6-E879-0409-CD31-23C133209EE1}"/>
              </a:ext>
            </a:extLst>
          </p:cNvPr>
          <p:cNvSpPr/>
          <p:nvPr/>
        </p:nvSpPr>
        <p:spPr>
          <a:xfrm>
            <a:off x="5032612" y="3610970"/>
            <a:ext cx="1410268" cy="2615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65A75-8339-3D3D-83E4-7DE4411F122F}"/>
              </a:ext>
            </a:extLst>
          </p:cNvPr>
          <p:cNvSpPr txBox="1"/>
          <p:nvPr/>
        </p:nvSpPr>
        <p:spPr>
          <a:xfrm>
            <a:off x="4270612" y="2445223"/>
            <a:ext cx="1825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Attenion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1402E3-8AF6-6C54-7E0C-A35B8D7C0314}"/>
              </a:ext>
            </a:extLst>
          </p:cNvPr>
          <p:cNvSpPr txBox="1"/>
          <p:nvPr/>
        </p:nvSpPr>
        <p:spPr>
          <a:xfrm>
            <a:off x="8893791" y="5208894"/>
            <a:ext cx="1825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Attenion score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695B0-C2FB-EAC7-02D7-16C0612159C7}"/>
              </a:ext>
            </a:extLst>
          </p:cNvPr>
          <p:cNvSpPr txBox="1"/>
          <p:nvPr/>
        </p:nvSpPr>
        <p:spPr>
          <a:xfrm>
            <a:off x="1632045" y="1683222"/>
            <a:ext cx="28319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Encoder output vetor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B5A8F1-9370-4ADF-F18D-3D0BCAF565FF}"/>
              </a:ext>
            </a:extLst>
          </p:cNvPr>
          <p:cNvCxnSpPr/>
          <p:nvPr/>
        </p:nvCxnSpPr>
        <p:spPr>
          <a:xfrm>
            <a:off x="1853820" y="2632880"/>
            <a:ext cx="11373" cy="534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01ED9A-05D0-B774-3978-278FD10B5E94}"/>
              </a:ext>
            </a:extLst>
          </p:cNvPr>
          <p:cNvCxnSpPr>
            <a:cxnSpLocks/>
          </p:cNvCxnSpPr>
          <p:nvPr/>
        </p:nvCxnSpPr>
        <p:spPr>
          <a:xfrm>
            <a:off x="2200700" y="2052850"/>
            <a:ext cx="11373" cy="1108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63EFA2-9C1F-67B7-7376-6643CE8E216C}"/>
              </a:ext>
            </a:extLst>
          </p:cNvPr>
          <p:cNvCxnSpPr>
            <a:cxnSpLocks/>
          </p:cNvCxnSpPr>
          <p:nvPr/>
        </p:nvCxnSpPr>
        <p:spPr>
          <a:xfrm>
            <a:off x="2524834" y="2052850"/>
            <a:ext cx="11373" cy="1108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1664FE2-5348-2D6D-1B7B-D75CFF1650CF}"/>
              </a:ext>
            </a:extLst>
          </p:cNvPr>
          <p:cNvSpPr txBox="1"/>
          <p:nvPr/>
        </p:nvSpPr>
        <p:spPr>
          <a:xfrm>
            <a:off x="375313" y="2052849"/>
            <a:ext cx="183107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Decoder attenion value </a:t>
            </a:r>
            <a:r>
              <a:rPr lang="en-US" b="1">
                <a:solidFill>
                  <a:srgbClr val="FF0000"/>
                </a:solidFill>
              </a:rPr>
              <a:t>vector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10865C-655A-C859-0721-B4BE5B05D4D3}"/>
              </a:ext>
            </a:extLst>
          </p:cNvPr>
          <p:cNvSpPr txBox="1"/>
          <p:nvPr/>
        </p:nvSpPr>
        <p:spPr>
          <a:xfrm>
            <a:off x="7904328" y="2900149"/>
            <a:ext cx="4537880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나는  한명의  학생  </a:t>
            </a:r>
            <a:r>
              <a:rPr lang="ko-KR" altLang="en-US" sz="2800" dirty="0">
                <a:ea typeface="맑은 고딕"/>
              </a:rPr>
              <a:t>입니다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5DF182-C763-B1AD-DA82-CF5FB1B54B20}"/>
              </a:ext>
            </a:extLst>
          </p:cNvPr>
          <p:cNvSpPr txBox="1"/>
          <p:nvPr/>
        </p:nvSpPr>
        <p:spPr>
          <a:xfrm>
            <a:off x="8825551" y="3349388"/>
            <a:ext cx="705134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-∞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931DC-77F5-4A1F-F841-7327DCFAE7C5}"/>
              </a:ext>
            </a:extLst>
          </p:cNvPr>
          <p:cNvSpPr txBox="1"/>
          <p:nvPr/>
        </p:nvSpPr>
        <p:spPr>
          <a:xfrm>
            <a:off x="9729715" y="3343701"/>
            <a:ext cx="705134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-∞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BF74D1-0363-B979-8934-9E552FE2B006}"/>
              </a:ext>
            </a:extLst>
          </p:cNvPr>
          <p:cNvSpPr txBox="1"/>
          <p:nvPr/>
        </p:nvSpPr>
        <p:spPr>
          <a:xfrm>
            <a:off x="10565640" y="3343701"/>
            <a:ext cx="705134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-∞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C331B5-64BF-B15B-5659-98D76490251D}"/>
              </a:ext>
            </a:extLst>
          </p:cNvPr>
          <p:cNvSpPr txBox="1"/>
          <p:nvPr/>
        </p:nvSpPr>
        <p:spPr>
          <a:xfrm>
            <a:off x="10565640" y="3832746"/>
            <a:ext cx="705134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-∞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9B0318-5414-E257-531B-133AD3DEF950}"/>
              </a:ext>
            </a:extLst>
          </p:cNvPr>
          <p:cNvSpPr txBox="1"/>
          <p:nvPr/>
        </p:nvSpPr>
        <p:spPr>
          <a:xfrm>
            <a:off x="10565640" y="4270611"/>
            <a:ext cx="705134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-∞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0110D6-965A-E61A-A7ED-00F60FA1AD54}"/>
              </a:ext>
            </a:extLst>
          </p:cNvPr>
          <p:cNvSpPr txBox="1"/>
          <p:nvPr/>
        </p:nvSpPr>
        <p:spPr>
          <a:xfrm>
            <a:off x="9729714" y="3832745"/>
            <a:ext cx="705134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>
                <a:ea typeface="맑은 고딕"/>
              </a:rPr>
              <a:t>-∞</a:t>
            </a:r>
          </a:p>
        </p:txBody>
      </p:sp>
    </p:spTree>
    <p:extLst>
      <p:ext uri="{BB962C8B-B14F-4D97-AF65-F5344CB8AC3E}">
        <p14:creationId xmlns:p14="http://schemas.microsoft.com/office/powerpoint/2010/main" val="3071326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C6A9-103A-DE19-FE51-130E8695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Cross Attention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D19B3DA1-0817-EBF3-FD04-8F6971F7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22" y="1455821"/>
            <a:ext cx="8347880" cy="540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09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C086-7A3B-3C80-CFF3-19866C79A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6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Decoder Layer Including </a:t>
            </a:r>
            <a:r>
              <a:rPr lang="en-US" b="1" dirty="0">
                <a:solidFill>
                  <a:srgbClr val="FFC000"/>
                </a:solidFill>
              </a:rPr>
              <a:t>Cross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631701-09C0-6908-A382-01092D9FF011}"/>
              </a:ext>
            </a:extLst>
          </p:cNvPr>
          <p:cNvSpPr txBox="1"/>
          <p:nvPr/>
        </p:nvSpPr>
        <p:spPr>
          <a:xfrm>
            <a:off x="213101" y="998233"/>
            <a:ext cx="1172059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class </a:t>
            </a:r>
            <a:r>
              <a:rPr lang="en-US" b="1" err="1"/>
              <a:t>TransformerDecoderLayer</a:t>
            </a:r>
            <a:r>
              <a:rPr lang="en-US"/>
              <a:t>(</a:t>
            </a:r>
            <a:r>
              <a:rPr lang="en-US" err="1"/>
              <a:t>nn.Modue</a:t>
            </a:r>
            <a:r>
              <a:rPr lang="en-US"/>
              <a:t>):</a:t>
            </a:r>
          </a:p>
          <a:p>
            <a:r>
              <a:rPr lang="en-US"/>
              <a:t> def __</a:t>
            </a:r>
            <a:r>
              <a:rPr lang="en-US" err="1"/>
              <a:t>init</a:t>
            </a:r>
            <a:r>
              <a:rPr lang="en-US"/>
              <a:t>__(self, 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nhead</a:t>
            </a:r>
            <a:r>
              <a:rPr lang="en-US"/>
              <a:t>, </a:t>
            </a:r>
            <a:r>
              <a:rPr lang="en-US" err="1"/>
              <a:t>dim_feedforward</a:t>
            </a:r>
            <a:r>
              <a:rPr lang="en-US"/>
              <a:t>=2048, dropout=0.1):</a:t>
            </a:r>
          </a:p>
          <a:p>
            <a:r>
              <a:rPr lang="en-US"/>
              <a:t>  super().__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  self.</a:t>
            </a:r>
            <a:r>
              <a:rPr lang="en-US" b="1"/>
              <a:t>self_attn</a:t>
            </a:r>
            <a:r>
              <a:rPr lang="en-US"/>
              <a:t> = </a:t>
            </a:r>
            <a:r>
              <a:rPr lang="en-US" b="1"/>
              <a:t>MultiheadAttention</a:t>
            </a:r>
            <a:r>
              <a:rPr lang="en-US"/>
              <a:t>(d_model, d_model, nhead)</a:t>
            </a:r>
          </a:p>
          <a:p>
            <a:r>
              <a:rPr lang="en-US">
                <a:solidFill>
                  <a:srgbClr val="FF0000"/>
                </a:solidFill>
              </a:rPr>
              <a:t>  # Token embedding vectors in sentence=&gt; Concatate Attention Value</a:t>
            </a:r>
            <a:endParaRPr lang="en-US"/>
          </a:p>
          <a:p>
            <a:r>
              <a:rPr lang="en-US"/>
              <a:t>  </a:t>
            </a:r>
            <a:r>
              <a:rPr lang="en-US" err="1"/>
              <a:t>self.</a:t>
            </a:r>
            <a:r>
              <a:rPr lang="en-US" b="1" err="1"/>
              <a:t>multihead_attn</a:t>
            </a:r>
            <a:r>
              <a:rPr lang="en-US"/>
              <a:t> = </a:t>
            </a:r>
            <a:r>
              <a:rPr lang="en-US" b="1" err="1"/>
              <a:t>MultiheadAttention</a:t>
            </a:r>
            <a:r>
              <a:rPr lang="en-US"/>
              <a:t>(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nhead</a:t>
            </a:r>
            <a:r>
              <a:rPr lang="en-US"/>
              <a:t>)</a:t>
            </a:r>
          </a:p>
          <a:p>
            <a:r>
              <a:rPr lang="en-US"/>
              <a:t>  </a:t>
            </a:r>
            <a:r>
              <a:rPr lang="en-US" err="1"/>
              <a:t>self.</a:t>
            </a:r>
            <a:r>
              <a:rPr lang="en-US" b="1" err="1"/>
              <a:t>feed_forward</a:t>
            </a:r>
            <a:r>
              <a:rPr lang="en-US"/>
              <a:t> = </a:t>
            </a:r>
            <a:r>
              <a:rPr lang="en-US" b="1" err="1"/>
              <a:t>PreLayerNormFeedForward</a:t>
            </a:r>
            <a:r>
              <a:rPr lang="en-US"/>
              <a:t>(</a:t>
            </a:r>
            <a:r>
              <a:rPr lang="en-US" err="1"/>
              <a:t>d_model</a:t>
            </a:r>
            <a:r>
              <a:rPr lang="en-US"/>
              <a:t>, </a:t>
            </a:r>
            <a:r>
              <a:rPr lang="en-US" err="1"/>
              <a:t>d_feedforward</a:t>
            </a:r>
            <a:r>
              <a:rPr lang="en-US"/>
              <a:t>, dropout) </a:t>
            </a:r>
            <a:r>
              <a:rPr lang="en-US">
                <a:solidFill>
                  <a:srgbClr val="FF0000"/>
                </a:solidFill>
              </a:rPr>
              <a:t>#FeedForwardLayer</a:t>
            </a:r>
          </a:p>
          <a:p>
            <a:endParaRPr lang="en-US"/>
          </a:p>
          <a:p>
            <a:r>
              <a:rPr lang="en-US"/>
              <a:t>  self.</a:t>
            </a:r>
            <a:r>
              <a:rPr lang="en-US" b="1"/>
              <a:t>norm1</a:t>
            </a:r>
            <a:r>
              <a:rPr lang="en-US"/>
              <a:t> = </a:t>
            </a:r>
            <a:r>
              <a:rPr lang="en-US" b="1" err="1"/>
              <a:t>nn.LayerNorm</a:t>
            </a:r>
            <a:r>
              <a:rPr lang="en-US"/>
              <a:t>(</a:t>
            </a:r>
            <a:r>
              <a:rPr lang="en-US" err="1"/>
              <a:t>d_model</a:t>
            </a:r>
            <a:r>
              <a:rPr lang="en-US"/>
              <a:t>)</a:t>
            </a:r>
          </a:p>
          <a:p>
            <a:r>
              <a:rPr lang="en-US"/>
              <a:t>  self.</a:t>
            </a:r>
            <a:r>
              <a:rPr lang="en-US" b="1"/>
              <a:t>norm2</a:t>
            </a:r>
            <a:r>
              <a:rPr lang="en-US"/>
              <a:t> = </a:t>
            </a:r>
            <a:r>
              <a:rPr lang="en-US" b="1" err="1"/>
              <a:t>nn.LayerNorm</a:t>
            </a:r>
            <a:r>
              <a:rPr lang="en-US"/>
              <a:t>(</a:t>
            </a:r>
            <a:r>
              <a:rPr lang="en-US" err="1"/>
              <a:t>d_model</a:t>
            </a:r>
            <a:r>
              <a:rPr lang="en-US"/>
              <a:t>)</a:t>
            </a:r>
          </a:p>
          <a:p>
            <a:r>
              <a:rPr lang="en-US"/>
              <a:t>  self.dropout1 = </a:t>
            </a:r>
            <a:r>
              <a:rPr lang="en-US" b="1"/>
              <a:t>nn.Dropout</a:t>
            </a:r>
            <a:r>
              <a:rPr lang="en-US"/>
              <a:t>(dropout)</a:t>
            </a:r>
          </a:p>
          <a:p>
            <a:r>
              <a:rPr lang="en-US"/>
              <a:t>  self.dropout2 = </a:t>
            </a:r>
            <a:r>
              <a:rPr lang="en-US" b="1"/>
              <a:t>nn.Dropout</a:t>
            </a:r>
            <a:r>
              <a:rPr lang="en-US"/>
              <a:t>(dropout)</a:t>
            </a:r>
          </a:p>
          <a:p>
            <a:endParaRPr lang="en-US"/>
          </a:p>
          <a:p>
            <a:r>
              <a:rPr lang="en-US" dirty="0"/>
              <a:t>def forward(self, tgt, </a:t>
            </a:r>
            <a:r>
              <a:rPr lang="en-US" b="1" dirty="0">
                <a:solidFill>
                  <a:srgbClr val="FFC000"/>
                </a:solidFill>
              </a:rPr>
              <a:t>encoder_output</a:t>
            </a:r>
            <a:r>
              <a:rPr lang="en-US" dirty="0"/>
              <a:t>, </a:t>
            </a:r>
            <a:r>
              <a:rPr lang="en-US" dirty="0">
                <a:highlight>
                  <a:srgbClr val="FFFF00"/>
                </a:highlight>
              </a:rPr>
              <a:t>is_causal=True</a:t>
            </a:r>
            <a:r>
              <a:rPr lang="en-US" dirty="0"/>
              <a:t>): </a:t>
            </a:r>
            <a:r>
              <a:rPr lang="en-US" dirty="0">
                <a:solidFill>
                  <a:srgbClr val="FF0000"/>
                </a:solidFill>
              </a:rPr>
              <a:t>#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tgt: output embedding, encoder_output을 모두 input으로 받음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 dirty="0"/>
              <a:t> x = self.</a:t>
            </a:r>
            <a:r>
              <a:rPr lang="en-US" b="1" dirty="0"/>
              <a:t>norm1</a:t>
            </a:r>
            <a:r>
              <a:rPr lang="en-US"/>
              <a:t>(tgt) </a:t>
            </a:r>
            <a:r>
              <a:rPr lang="en-US">
                <a:solidFill>
                  <a:srgbClr val="FF0000"/>
                </a:solidFill>
              </a:rPr>
              <a:t># output embedding vector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의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정규화</a:t>
            </a:r>
          </a:p>
          <a:p>
            <a:r>
              <a:rPr lang="en-US" dirty="0"/>
              <a:t> x = x + self.</a:t>
            </a:r>
            <a:r>
              <a:rPr lang="en-US" b="1" dirty="0"/>
              <a:t>dropout1</a:t>
            </a:r>
            <a:r>
              <a:rPr lang="en-US" dirty="0"/>
              <a:t>(self.</a:t>
            </a:r>
            <a:r>
              <a:rPr lang="en-US" b="1" dirty="0"/>
              <a:t>self_attn</a:t>
            </a:r>
            <a:r>
              <a:rPr lang="en-US" dirty="0"/>
              <a:t>(x, x, x, is_causal=is_causal)) </a:t>
            </a:r>
            <a:r>
              <a:rPr lang="en-US" dirty="0">
                <a:solidFill>
                  <a:srgbClr val="FF0000"/>
                </a:solidFill>
              </a:rPr>
              <a:t>#is_causal = True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하여</a:t>
            </a:r>
            <a:r>
              <a:rPr lang="en-US">
                <a:solidFill>
                  <a:srgbClr val="FF0000"/>
                </a:solidFill>
              </a:rPr>
              <a:t> masked attention </a:t>
            </a:r>
            <a:r>
              <a:rPr lang="ko-KR" altLang="en-US">
                <a:solidFill>
                  <a:srgbClr val="FF0000"/>
                </a:solidFill>
              </a:rPr>
              <a:t>수행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 dirty="0"/>
              <a:t> x = self.</a:t>
            </a:r>
            <a:r>
              <a:rPr lang="en-US" b="1" dirty="0"/>
              <a:t>norm2</a:t>
            </a:r>
            <a:r>
              <a:rPr lang="en-US"/>
              <a:t>(x) </a:t>
            </a:r>
            <a:r>
              <a:rPr lang="en-US">
                <a:solidFill>
                  <a:srgbClr val="FF0000"/>
                </a:solidFill>
              </a:rPr>
              <a:t># decoder attenion value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의 정규화</a:t>
            </a:r>
            <a:endParaRPr lang="en-US">
              <a:solidFill>
                <a:srgbClr val="FF0000"/>
              </a:solidFill>
              <a:ea typeface="맑은 고딕"/>
            </a:endParaRPr>
          </a:p>
          <a:p>
            <a:r>
              <a:rPr lang="en-US" dirty="0"/>
              <a:t> x= x + self.</a:t>
            </a:r>
            <a:r>
              <a:rPr lang="en-US" b="1" dirty="0"/>
              <a:t>dropout2</a:t>
            </a:r>
            <a:r>
              <a:rPr lang="en-US" dirty="0"/>
              <a:t>(self.</a:t>
            </a:r>
            <a:r>
              <a:rPr lang="en-US" b="1" dirty="0"/>
              <a:t>multihead_attn</a:t>
            </a:r>
            <a:r>
              <a:rPr lang="en-US" dirty="0"/>
              <a:t>(x, encoder_output, encoder_output)) </a:t>
            </a:r>
            <a:r>
              <a:rPr lang="en-US" dirty="0">
                <a:solidFill>
                  <a:srgbClr val="FF0000"/>
                </a:solidFill>
              </a:rPr>
              <a:t># Cross attention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 및 dropout 수행</a:t>
            </a:r>
          </a:p>
          <a:p>
            <a:r>
              <a:rPr lang="en-US" dirty="0"/>
              <a:t> x = self.</a:t>
            </a:r>
            <a:r>
              <a:rPr lang="en-US" b="1" dirty="0"/>
              <a:t>feed_forward</a:t>
            </a:r>
            <a:r>
              <a:rPr lang="en-US"/>
              <a:t>(x) </a:t>
            </a:r>
            <a:r>
              <a:rPr lang="en-US">
                <a:solidFill>
                  <a:srgbClr val="FF0000"/>
                </a:solidFill>
              </a:rPr>
              <a:t># FeedForwardLayer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의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통과</a:t>
            </a:r>
          </a:p>
          <a:p>
            <a:r>
              <a:rPr lang="en-US"/>
              <a:t> return x</a:t>
            </a:r>
          </a:p>
        </p:txBody>
      </p:sp>
    </p:spTree>
    <p:extLst>
      <p:ext uri="{BB962C8B-B14F-4D97-AF65-F5344CB8AC3E}">
        <p14:creationId xmlns:p14="http://schemas.microsoft.com/office/powerpoint/2010/main" val="792142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3049812" y="4259088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8798487" y="2602081"/>
            <a:ext cx="144416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highlight>
                  <a:srgbClr val="FFFF00"/>
                </a:highlight>
              </a:rPr>
              <a:t>Decoder</a:t>
            </a:r>
            <a:endParaRPr lang="en-US"/>
          </a:p>
          <a:p>
            <a:pPr algn="ctr"/>
            <a:endParaRPr 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ctr"/>
            <a:r>
              <a:rPr lang="en-US" sz="2000" b="1">
                <a:solidFill>
                  <a:srgbClr val="FF0000"/>
                </a:solidFill>
                <a:highlight>
                  <a:srgbClr val="FFFF00"/>
                </a:highlight>
              </a:rPr>
              <a:t>xN</a:t>
            </a:r>
            <a:endParaRPr lang="en-US" sz="20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972803" y="3447468"/>
            <a:ext cx="2865549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1322" y="2601351"/>
            <a:ext cx="2825965" cy="2762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621086" y="6174434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6FD3-FE80-5CC1-16F7-7528BF4927EA}"/>
              </a:ext>
            </a:extLst>
          </p:cNvPr>
          <p:cNvSpPr txBox="1"/>
          <p:nvPr/>
        </p:nvSpPr>
        <p:spPr>
          <a:xfrm>
            <a:off x="3388078" y="580287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12691-092F-DC97-8127-034A5E91F64B}"/>
              </a:ext>
            </a:extLst>
          </p:cNvPr>
          <p:cNvSpPr txBox="1"/>
          <p:nvPr/>
        </p:nvSpPr>
        <p:spPr>
          <a:xfrm>
            <a:off x="1578783" y="5374561"/>
            <a:ext cx="28267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Positional encoding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8014A0-AA26-98FF-50D5-A38A76F85310}"/>
              </a:ext>
            </a:extLst>
          </p:cNvPr>
          <p:cNvSpPr/>
          <p:nvPr/>
        </p:nvSpPr>
        <p:spPr>
          <a:xfrm flipV="1">
            <a:off x="6099664" y="4476040"/>
            <a:ext cx="841883" cy="5306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16E42-4E80-8816-4EC5-6F6381AB60EC}"/>
              </a:ext>
            </a:extLst>
          </p:cNvPr>
          <p:cNvSpPr txBox="1"/>
          <p:nvPr/>
        </p:nvSpPr>
        <p:spPr>
          <a:xfrm>
            <a:off x="3051603" y="4589815"/>
            <a:ext cx="1706458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Multi-Head</a:t>
            </a:r>
            <a:endParaRPr lang="ko-KR">
              <a:ea typeface="맑은 고딕"/>
            </a:endParaRPr>
          </a:p>
          <a:p>
            <a:pPr algn="ctr"/>
            <a:r>
              <a:rPr lang="ko-KR" altLang="en-US" b="1">
                <a:ea typeface="맑은 고딕"/>
              </a:rPr>
              <a:t>Attention</a:t>
            </a:r>
            <a:endParaRPr lang="ko-KR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14EC7-44A4-2C29-A227-C39FA4FA6C9E}"/>
              </a:ext>
            </a:extLst>
          </p:cNvPr>
          <p:cNvSpPr txBox="1"/>
          <p:nvPr/>
        </p:nvSpPr>
        <p:spPr>
          <a:xfrm>
            <a:off x="7185737" y="4430591"/>
            <a:ext cx="1706458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ea typeface="맑은 고딕"/>
              </a:rPr>
              <a:t>Masked</a:t>
            </a:r>
          </a:p>
          <a:p>
            <a:pPr algn="ctr"/>
            <a:r>
              <a:rPr lang="ko-KR" altLang="en-US" b="1">
                <a:ea typeface="맑은 고딕"/>
              </a:rPr>
              <a:t>Multi-Head</a:t>
            </a:r>
            <a:endParaRPr lang="ko-KR" b="1">
              <a:ea typeface="맑은 고딕"/>
            </a:endParaRPr>
          </a:p>
          <a:p>
            <a:pPr algn="ctr"/>
            <a:r>
              <a:rPr lang="ko-KR" altLang="en-US" b="1">
                <a:ea typeface="맑은 고딕"/>
              </a:rPr>
              <a:t>Attention</a:t>
            </a:r>
            <a:endParaRPr lang="ko-KR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12586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0BD8F-0295-85F8-DBF7-A697ED27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/>
          <a:lstStyle/>
          <a:p>
            <a:pPr algn="ctr"/>
            <a:r>
              <a:rPr lang="ko-KR" altLang="en-US" b="1">
                <a:ea typeface="맑은 고딕"/>
              </a:rPr>
              <a:t>Decoder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92502A-6E58-70BF-D895-B4CB72F22A04}"/>
              </a:ext>
            </a:extLst>
          </p:cNvPr>
          <p:cNvSpPr txBox="1"/>
          <p:nvPr/>
        </p:nvSpPr>
        <p:spPr>
          <a:xfrm>
            <a:off x="290014" y="1012209"/>
            <a:ext cx="1161197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import copy</a:t>
            </a:r>
          </a:p>
          <a:p>
            <a:r>
              <a:rPr lang="en-US" dirty="0"/>
              <a:t>def </a:t>
            </a:r>
            <a:r>
              <a:rPr lang="en-US" b="1" dirty="0"/>
              <a:t>get_clones</a:t>
            </a:r>
            <a:r>
              <a:rPr lang="en-US" dirty="0"/>
              <a:t>(module, N): </a:t>
            </a:r>
            <a:r>
              <a:rPr lang="en-US" dirty="0">
                <a:solidFill>
                  <a:srgbClr val="FF0000"/>
                </a:solidFill>
              </a:rPr>
              <a:t>#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디코더</a:t>
            </a:r>
            <a:r>
              <a:rPr lang="en-US" altLang="ko-KR" dirty="0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 dirty="0">
                <a:solidFill>
                  <a:srgbClr val="FF0000"/>
                </a:solidFill>
                <a:ea typeface="맑은 고딕"/>
              </a:rPr>
              <a:t>층을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 N번 반복하고 nn.ModuleList를 활용하여 순회하도록 함</a:t>
            </a:r>
            <a:endParaRPr lang="ko-KR" altLang="en-US" dirty="0">
              <a:solidFill>
                <a:srgbClr val="FF0000"/>
              </a:solidFill>
              <a:ea typeface="맑은 고딕"/>
            </a:endParaRPr>
          </a:p>
          <a:p>
            <a:r>
              <a:rPr lang="en-US"/>
              <a:t> return </a:t>
            </a:r>
            <a:r>
              <a:rPr lang="en-US" b="1"/>
              <a:t>nn.ModuleList</a:t>
            </a:r>
            <a:r>
              <a:rPr lang="en-US"/>
              <a:t>([copy.deepcopy(module) for I in range(N)])</a:t>
            </a:r>
          </a:p>
          <a:p>
            <a:endParaRPr lang="en-US"/>
          </a:p>
          <a:p>
            <a:r>
              <a:rPr lang="en-US"/>
              <a:t>class </a:t>
            </a:r>
            <a:r>
              <a:rPr lang="en-US" b="1"/>
              <a:t>TransformerDecoder</a:t>
            </a:r>
            <a:r>
              <a:rPr lang="en-US"/>
              <a:t>(nn.Module):</a:t>
            </a:r>
          </a:p>
          <a:p>
            <a:r>
              <a:rPr lang="en-US"/>
              <a:t> def __init__(self, decoder_layer, num_layers)</a:t>
            </a:r>
          </a:p>
          <a:p>
            <a:r>
              <a:rPr lang="en-US"/>
              <a:t>  super().__init__()</a:t>
            </a:r>
          </a:p>
          <a:p>
            <a:r>
              <a:rPr lang="en-US"/>
              <a:t>  </a:t>
            </a:r>
            <a:r>
              <a:rPr lang="en-US" b="1"/>
              <a:t>self.layers</a:t>
            </a:r>
            <a:r>
              <a:rPr lang="en-US"/>
              <a:t> = </a:t>
            </a:r>
            <a:r>
              <a:rPr lang="en-US" b="1"/>
              <a:t>get_clones(decoder_layer, num_layers)</a:t>
            </a:r>
          </a:p>
          <a:p>
            <a:r>
              <a:rPr lang="en-US"/>
              <a:t>  self.num_layer = num_layers</a:t>
            </a:r>
          </a:p>
          <a:p>
            <a:endParaRPr lang="en-US"/>
          </a:p>
          <a:p>
            <a:r>
              <a:rPr lang="en-US"/>
              <a:t> def forward(self, tgt, src):</a:t>
            </a:r>
          </a:p>
          <a:p>
            <a:r>
              <a:rPr lang="en-US"/>
              <a:t>  output = tgt</a:t>
            </a:r>
          </a:p>
          <a:p>
            <a:r>
              <a:rPr lang="en-US"/>
              <a:t>   for mod in </a:t>
            </a:r>
            <a:r>
              <a:rPr lang="en-US" b="1"/>
              <a:t>self.layers</a:t>
            </a:r>
            <a:r>
              <a:rPr lang="en-US"/>
              <a:t>:</a:t>
            </a:r>
          </a:p>
          <a:p>
            <a:r>
              <a:rPr lang="en-US"/>
              <a:t>   output = mod(tgt, src)</a:t>
            </a:r>
          </a:p>
          <a:p>
            <a:r>
              <a:rPr lang="en-US"/>
              <a:t>  return output</a:t>
            </a:r>
          </a:p>
        </p:txBody>
      </p:sp>
    </p:spTree>
    <p:extLst>
      <p:ext uri="{BB962C8B-B14F-4D97-AF65-F5344CB8AC3E}">
        <p14:creationId xmlns:p14="http://schemas.microsoft.com/office/powerpoint/2010/main" val="716820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8D9B-B8C9-F269-3A2F-2F457472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" y="1185"/>
            <a:ext cx="12176076" cy="1325563"/>
          </a:xfrm>
        </p:spPr>
        <p:txBody>
          <a:bodyPr/>
          <a:lstStyle/>
          <a:p>
            <a:pPr algn="ctr"/>
            <a:r>
              <a:rPr lang="en-US"/>
              <a:t>Inference Process of Encoder-Decoder Translation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A445-FDE5-D048-A352-0E981A5B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998" y="1208344"/>
            <a:ext cx="9515900" cy="5328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BEE80-E796-0C2A-DCF3-45342A58CC58}"/>
              </a:ext>
            </a:extLst>
          </p:cNvPr>
          <p:cNvSpPr txBox="1"/>
          <p:nvPr/>
        </p:nvSpPr>
        <p:spPr>
          <a:xfrm>
            <a:off x="-92122" y="6544101"/>
            <a:ext cx="122852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https://jalammar.github.io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Jay Alammar</a:t>
            </a:r>
            <a:r>
              <a:rPr lang="ko-KR" altLang="en-US" sz="1200">
                <a:ea typeface="맑은 고딕"/>
              </a:rPr>
              <a:t>출처</a:t>
            </a:r>
            <a:r>
              <a:rPr lang="en-US" sz="1200"/>
              <a:t>: </a:t>
            </a:r>
            <a:r>
              <a:rPr lang="en-US" sz="1200" dirty="0">
                <a:hlinkClick r:id="rId4"/>
              </a:rPr>
              <a:t>https://glanceyes.com/entry/Transformer</a:t>
            </a:r>
            <a:r>
              <a:rPr lang="ko-KR" altLang="en-US" sz="1200" dirty="0">
                <a:ea typeface="맑은 고딕"/>
                <a:hlinkClick r:id="rId4"/>
              </a:rPr>
              <a:t>의</a:t>
            </a:r>
            <a:r>
              <a:rPr lang="en-US" sz="1200" dirty="0">
                <a:hlinkClick r:id="rId4"/>
              </a:rPr>
              <a:t>-Multi-Head-Attention</a:t>
            </a:r>
            <a:r>
              <a:rPr lang="ko-KR" altLang="en-US" sz="1200" dirty="0">
                <a:ea typeface="맑은 고딕"/>
                <a:hlinkClick r:id="rId4"/>
              </a:rPr>
              <a:t>과</a:t>
            </a:r>
            <a:r>
              <a:rPr lang="en-US" sz="1200" dirty="0">
                <a:hlinkClick r:id="rId4"/>
              </a:rPr>
              <a:t>-Transformer</a:t>
            </a:r>
            <a:r>
              <a:rPr lang="ko-KR" altLang="en-US" sz="1200" dirty="0">
                <a:ea typeface="맑은 고딕"/>
                <a:hlinkClick r:id="rId4"/>
              </a:rPr>
              <a:t>에서</a:t>
            </a:r>
            <a:r>
              <a:rPr lang="en-US" sz="1200" dirty="0">
                <a:hlinkClick r:id="rId4"/>
              </a:rPr>
              <a:t>-</a:t>
            </a:r>
            <a:r>
              <a:rPr lang="ko-KR" altLang="en-US" sz="1200" dirty="0">
                <a:ea typeface="맑은 고딕"/>
                <a:hlinkClick r:id="rId4"/>
              </a:rPr>
              <a:t>쓰인</a:t>
            </a:r>
            <a:r>
              <a:rPr lang="en-US" sz="1200" dirty="0">
                <a:hlinkClick r:id="rId4"/>
              </a:rPr>
              <a:t>-</a:t>
            </a:r>
            <a:r>
              <a:rPr lang="ko-KR" altLang="en-US" sz="1200" dirty="0">
                <a:ea typeface="맑은 고딕"/>
                <a:hlinkClick r:id="rId4"/>
              </a:rPr>
              <a:t>다양한</a:t>
            </a:r>
            <a:r>
              <a:rPr lang="en-US" sz="1200" dirty="0">
                <a:hlinkClick r:id="rId4"/>
              </a:rPr>
              <a:t>-</a:t>
            </a:r>
            <a:r>
              <a:rPr lang="ko-KR" altLang="en-US" sz="1200" dirty="0">
                <a:ea typeface="맑은 고딕"/>
                <a:hlinkClick r:id="rId4"/>
              </a:rPr>
              <a:t>기법</a:t>
            </a:r>
            <a:r>
              <a:rPr lang="en-US" sz="1200" dirty="0"/>
              <a:t> </a:t>
            </a:r>
            <a:r>
              <a:rPr lang="en-US" sz="1200"/>
              <a:t>[</a:t>
            </a:r>
            <a:r>
              <a:rPr lang="ko-KR" altLang="en-US" sz="1200">
                <a:ea typeface="맑은 고딕"/>
              </a:rPr>
              <a:t>지그시</a:t>
            </a:r>
            <a:r>
              <a:rPr lang="en-US" sz="1200"/>
              <a:t>:</a:t>
            </a:r>
            <a:r>
              <a:rPr lang="ko-KR" altLang="en-US" sz="1200">
                <a:ea typeface="맑은 고딕"/>
              </a:rPr>
              <a:t>티스토리</a:t>
            </a:r>
            <a:r>
              <a:rPr lang="en-US" sz="120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14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1E9F6-9820-C136-803F-05C23B7B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" y="1185"/>
            <a:ext cx="12198823" cy="1280072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Inference Process of Encoder-Decoder Translation</a:t>
            </a:r>
          </a:p>
        </p:txBody>
      </p:sp>
      <p:pic>
        <p:nvPicPr>
          <p:cNvPr id="3" name="Picture 2" descr="img">
            <a:extLst>
              <a:ext uri="{FF2B5EF4-FFF2-40B4-BE49-F238E27FC236}">
                <a16:creationId xmlns:a16="http://schemas.microsoft.com/office/drawing/2014/main" id="{42C7075F-AB4C-69A0-ECE2-A16054AE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06" y="889896"/>
            <a:ext cx="10135736" cy="5589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3888C5-3828-4547-314F-72233A8DFD23}"/>
              </a:ext>
            </a:extLst>
          </p:cNvPr>
          <p:cNvSpPr txBox="1"/>
          <p:nvPr/>
        </p:nvSpPr>
        <p:spPr>
          <a:xfrm>
            <a:off x="-92122" y="6544101"/>
            <a:ext cx="1228525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https://jalammar.github.io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Jay Alammar</a:t>
            </a:r>
            <a:r>
              <a:rPr lang="ko-KR" altLang="en-US" sz="1200">
                <a:ea typeface="맑은 고딕"/>
              </a:rPr>
              <a:t>출처</a:t>
            </a:r>
            <a:r>
              <a:rPr lang="en-US" sz="1200"/>
              <a:t>: </a:t>
            </a:r>
            <a:r>
              <a:rPr lang="en-US" sz="1200" dirty="0">
                <a:hlinkClick r:id="rId4"/>
              </a:rPr>
              <a:t>https://glanceyes.com/entry/Transformer</a:t>
            </a:r>
            <a:r>
              <a:rPr lang="ko-KR" altLang="en-US" sz="1200" dirty="0">
                <a:ea typeface="맑은 고딕"/>
                <a:hlinkClick r:id="rId4"/>
              </a:rPr>
              <a:t>의</a:t>
            </a:r>
            <a:r>
              <a:rPr lang="en-US" sz="1200" dirty="0">
                <a:hlinkClick r:id="rId4"/>
              </a:rPr>
              <a:t>-Multi-Head-Attention</a:t>
            </a:r>
            <a:r>
              <a:rPr lang="ko-KR" altLang="en-US" sz="1200" dirty="0">
                <a:ea typeface="맑은 고딕"/>
                <a:hlinkClick r:id="rId4"/>
              </a:rPr>
              <a:t>과</a:t>
            </a:r>
            <a:r>
              <a:rPr lang="en-US" sz="1200" dirty="0">
                <a:hlinkClick r:id="rId4"/>
              </a:rPr>
              <a:t>-Transformer</a:t>
            </a:r>
            <a:r>
              <a:rPr lang="ko-KR" altLang="en-US" sz="1200" dirty="0">
                <a:ea typeface="맑은 고딕"/>
                <a:hlinkClick r:id="rId4"/>
              </a:rPr>
              <a:t>에서</a:t>
            </a:r>
            <a:r>
              <a:rPr lang="en-US" sz="1200" dirty="0">
                <a:hlinkClick r:id="rId4"/>
              </a:rPr>
              <a:t>-</a:t>
            </a:r>
            <a:r>
              <a:rPr lang="ko-KR" altLang="en-US" sz="1200" dirty="0">
                <a:ea typeface="맑은 고딕"/>
                <a:hlinkClick r:id="rId4"/>
              </a:rPr>
              <a:t>쓰인</a:t>
            </a:r>
            <a:r>
              <a:rPr lang="en-US" sz="1200" dirty="0">
                <a:hlinkClick r:id="rId4"/>
              </a:rPr>
              <a:t>-</a:t>
            </a:r>
            <a:r>
              <a:rPr lang="ko-KR" altLang="en-US" sz="1200" dirty="0">
                <a:ea typeface="맑은 고딕"/>
                <a:hlinkClick r:id="rId4"/>
              </a:rPr>
              <a:t>다양한</a:t>
            </a:r>
            <a:r>
              <a:rPr lang="en-US" sz="1200" dirty="0">
                <a:hlinkClick r:id="rId4"/>
              </a:rPr>
              <a:t>-</a:t>
            </a:r>
            <a:r>
              <a:rPr lang="ko-KR" altLang="en-US" sz="1200" dirty="0">
                <a:ea typeface="맑은 고딕"/>
                <a:hlinkClick r:id="rId4"/>
              </a:rPr>
              <a:t>기법</a:t>
            </a:r>
            <a:r>
              <a:rPr lang="en-US" sz="1200" dirty="0"/>
              <a:t> </a:t>
            </a:r>
            <a:r>
              <a:rPr lang="en-US" sz="1200"/>
              <a:t>[</a:t>
            </a:r>
            <a:r>
              <a:rPr lang="ko-KR" altLang="en-US" sz="1200">
                <a:ea typeface="맑은 고딕"/>
              </a:rPr>
              <a:t>지그시</a:t>
            </a:r>
            <a:r>
              <a:rPr lang="en-US" sz="1200"/>
              <a:t>:</a:t>
            </a:r>
            <a:r>
              <a:rPr lang="ko-KR" altLang="en-US" sz="1200">
                <a:ea typeface="맑은 고딕"/>
              </a:rPr>
              <a:t>티스토리</a:t>
            </a:r>
            <a:r>
              <a:rPr lang="en-US" sz="120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61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Tokenization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C04F2D-142F-E500-2505-572C97EC7CA8}"/>
              </a:ext>
            </a:extLst>
          </p:cNvPr>
          <p:cNvSpPr txBox="1"/>
          <p:nvPr/>
        </p:nvSpPr>
        <p:spPr>
          <a:xfrm>
            <a:off x="259105" y="1022973"/>
            <a:ext cx="11668932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highlight>
                  <a:srgbClr val="FFFF00"/>
                </a:highlight>
              </a:rPr>
              <a:t>Tokenization</a:t>
            </a:r>
            <a:r>
              <a:rPr lang="en-US" sz="2000"/>
              <a:t>: 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Tokenization is the process of </a:t>
            </a:r>
            <a:r>
              <a:rPr lang="en-US" b="1"/>
              <a:t>breaking down text into smaller units</a:t>
            </a:r>
            <a:r>
              <a:rPr lang="en-US"/>
              <a:t>, called </a:t>
            </a:r>
            <a:r>
              <a:rPr lang="en-US" b="1"/>
              <a:t>tokens</a:t>
            </a:r>
            <a:r>
              <a:rPr lang="en-US"/>
              <a:t>, which are the</a:t>
            </a:r>
            <a:r>
              <a:rPr lang="en-US" b="1"/>
              <a:t> basic building blocks</a:t>
            </a:r>
            <a:r>
              <a:rPr lang="en-US"/>
              <a:t> that a language model processes. 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These tokens can represent words, sub-words, characters, or other meaningful chucks of text, depending on the tokenization strategy used.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solidFill>
                  <a:srgbClr val="FF0000"/>
                </a:solidFill>
                <a:ea typeface="맑은 고딕"/>
              </a:rPr>
              <a:t>임베딩 층의 입력으로 사용하기 위해서 입력 시퀀스의 각 토큰(단어)들은 </a:t>
            </a:r>
          </a:p>
          <a:p>
            <a:r>
              <a:rPr lang="ko-KR" altLang="en-US">
                <a:solidFill>
                  <a:srgbClr val="FF0000"/>
                </a:solidFill>
                <a:ea typeface="맑은 고딕"/>
              </a:rPr>
              <a:t>모두 정수 인코딩이 되어 있어야 함</a:t>
            </a:r>
            <a:r>
              <a:rPr lang="ko-KR" altLang="en-US"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endParaRPr lang="en-US"/>
          </a:p>
          <a:p>
            <a:r>
              <a:rPr lang="en-US" sz="2000" b="1">
                <a:highlight>
                  <a:srgbClr val="FFFF00"/>
                </a:highlight>
              </a:rPr>
              <a:t>[Tokenization code]</a:t>
            </a:r>
          </a:p>
          <a:p>
            <a:endParaRPr lang="en-US" b="1">
              <a:highlight>
                <a:srgbClr val="FFFF00"/>
              </a:highlight>
            </a:endParaRPr>
          </a:p>
          <a:p>
            <a:r>
              <a:rPr lang="en-US" err="1"/>
              <a:t>input_text</a:t>
            </a:r>
            <a:r>
              <a:rPr lang="en-US"/>
              <a:t> = '</a:t>
            </a:r>
            <a:r>
              <a:rPr lang="ko-KR" altLang="en-US">
                <a:ea typeface="맑은 고딕"/>
              </a:rPr>
              <a:t>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최근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파리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여행을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다녀왔다</a:t>
            </a:r>
            <a:r>
              <a:rPr lang="en-US" altLang="ko-KR">
                <a:ea typeface="맑은 고딕"/>
              </a:rPr>
              <a:t>'</a:t>
            </a:r>
            <a:endParaRPr lang="en-US"/>
          </a:p>
          <a:p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input_text_list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=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input_text.split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() #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띄어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쓰기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기준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토큰을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리스트로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만듦</a:t>
            </a:r>
            <a:endParaRPr lang="en-US" altLang="ko-KR" b="1">
              <a:solidFill>
                <a:srgbClr val="FF0000"/>
              </a:solidFill>
              <a:ea typeface="맑은 고딕"/>
            </a:endParaRPr>
          </a:p>
          <a:p>
            <a:r>
              <a:rPr lang="en-US" altLang="ko-KR">
                <a:ea typeface="맑은 고딕"/>
              </a:rPr>
              <a:t>print('</a:t>
            </a:r>
            <a:r>
              <a:rPr lang="en-US" altLang="ko-KR" err="1">
                <a:ea typeface="맑은 고딕"/>
              </a:rPr>
              <a:t>input_text_list</a:t>
            </a:r>
            <a:r>
              <a:rPr lang="en-US" altLang="ko-KR">
                <a:ea typeface="맑은 고딕"/>
              </a:rPr>
              <a:t>: ", input_text_list)</a:t>
            </a:r>
          </a:p>
          <a:p>
            <a:r>
              <a:rPr lang="en-US" altLang="ko-KR" b="1">
                <a:solidFill>
                  <a:srgbClr val="FF0000"/>
                </a:solidFill>
                <a:ea typeface="맑은 고딕"/>
              </a:rPr>
              <a:t># 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input_text_list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: ['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나는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', '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최근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', '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파리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', '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여행을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', '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다녀왔다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'] </a:t>
            </a:r>
            <a:r>
              <a:rPr lang="en-US" b="1">
                <a:solidFill>
                  <a:srgbClr val="FF0000"/>
                </a:solidFill>
                <a:ea typeface="맑은 고딕"/>
              </a:rPr>
              <a:t># </a:t>
            </a:r>
            <a:r>
              <a:rPr lang="en-US" b="1" err="1">
                <a:solidFill>
                  <a:srgbClr val="FF0000"/>
                </a:solidFill>
                <a:ea typeface="맑은 고딕"/>
              </a:rPr>
              <a:t>띄어</a:t>
            </a:r>
            <a:r>
              <a:rPr lang="en-US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b="1" err="1">
                <a:solidFill>
                  <a:srgbClr val="FF0000"/>
                </a:solidFill>
                <a:ea typeface="맑은 고딕"/>
              </a:rPr>
              <a:t>쓰기</a:t>
            </a:r>
            <a:r>
              <a:rPr lang="en-US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b="1" err="1">
                <a:solidFill>
                  <a:srgbClr val="FF0000"/>
                </a:solidFill>
                <a:ea typeface="맑은 고딕"/>
              </a:rPr>
              <a:t>기준</a:t>
            </a:r>
            <a:r>
              <a:rPr lang="en-US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b="1" err="1">
                <a:solidFill>
                  <a:srgbClr val="FF0000"/>
                </a:solidFill>
                <a:ea typeface="맑은 고딕"/>
              </a:rPr>
              <a:t>토큰을</a:t>
            </a:r>
            <a:r>
              <a:rPr lang="en-US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b="1" err="1">
                <a:solidFill>
                  <a:srgbClr val="FF0000"/>
                </a:solidFill>
                <a:ea typeface="맑은 고딕"/>
              </a:rPr>
              <a:t>리스트로</a:t>
            </a:r>
            <a:r>
              <a:rPr lang="en-US" b="1">
                <a:solidFill>
                  <a:srgbClr val="FF0000"/>
                </a:solidFill>
                <a:ea typeface="맑은 고딕"/>
              </a:rPr>
              <a:t> </a:t>
            </a:r>
            <a:r>
              <a:rPr lang="en-US" b="1" err="1">
                <a:solidFill>
                  <a:srgbClr val="FF0000"/>
                </a:solidFill>
                <a:ea typeface="맑은 고딕"/>
              </a:rPr>
              <a:t>만듦</a:t>
            </a:r>
            <a:endParaRPr lang="en-US" b="1">
              <a:solidFill>
                <a:srgbClr val="FF0000"/>
              </a:solidFill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str2idx = {</a:t>
            </a:r>
            <a:r>
              <a:rPr lang="en-US" altLang="ko-KR" err="1">
                <a:ea typeface="맑은 고딕"/>
              </a:rPr>
              <a:t>word:idx</a:t>
            </a:r>
            <a:r>
              <a:rPr lang="en-US" altLang="ko-KR">
                <a:ea typeface="맑은 고딕"/>
              </a:rPr>
              <a:t> for </a:t>
            </a:r>
            <a:r>
              <a:rPr lang="en-US" altLang="ko-KR" err="1">
                <a:ea typeface="맑은 고딕"/>
              </a:rPr>
              <a:t>idx</a:t>
            </a:r>
            <a:r>
              <a:rPr lang="en-US" altLang="ko-KR">
                <a:ea typeface="맑은 고딕"/>
              </a:rPr>
              <a:t>, word in enumerate(</a:t>
            </a:r>
            <a:r>
              <a:rPr lang="en-US" altLang="ko-KR" err="1">
                <a:ea typeface="맑은 고딕"/>
              </a:rPr>
              <a:t>input_text_list</a:t>
            </a:r>
            <a:r>
              <a:rPr lang="en-US" altLang="ko-KR">
                <a:ea typeface="맑은 고딕"/>
              </a:rPr>
              <a:t>)} # </a:t>
            </a:r>
            <a:r>
              <a:rPr lang="en-US" altLang="ko-KR" err="1">
                <a:ea typeface="맑은 고딕"/>
              </a:rPr>
              <a:t>토큰에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색인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숫자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일대일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대응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부여한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딕셔너리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생성</a:t>
            </a:r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idx2str = {</a:t>
            </a:r>
            <a:r>
              <a:rPr lang="en-US" altLang="ko-KR" err="1">
                <a:ea typeface="맑은 고딕"/>
              </a:rPr>
              <a:t>idx:word</a:t>
            </a:r>
            <a:r>
              <a:rPr lang="en-US" altLang="ko-KR">
                <a:ea typeface="맑은 고딕"/>
              </a:rPr>
              <a:t> for </a:t>
            </a:r>
            <a:r>
              <a:rPr lang="en-US" altLang="ko-KR" err="1">
                <a:ea typeface="맑은 고딕"/>
              </a:rPr>
              <a:t>idx</a:t>
            </a:r>
            <a:r>
              <a:rPr lang="en-US" altLang="ko-KR">
                <a:ea typeface="맑은 고딕"/>
              </a:rPr>
              <a:t>, word in enumerate(</a:t>
            </a:r>
            <a:r>
              <a:rPr lang="en-US" altLang="ko-KR" err="1">
                <a:ea typeface="맑은 고딕"/>
              </a:rPr>
              <a:t>input_text_list</a:t>
            </a:r>
            <a:r>
              <a:rPr lang="en-US" altLang="ko-KR">
                <a:ea typeface="맑은 고딕"/>
              </a:rPr>
              <a:t>)}</a:t>
            </a:r>
          </a:p>
          <a:p>
            <a:endParaRPr lang="en-US" altLang="ko-KR">
              <a:ea typeface="맑은 고딕"/>
            </a:endParaRPr>
          </a:p>
          <a:p>
            <a:r>
              <a:rPr lang="en-US" altLang="ko-KR" b="1">
                <a:solidFill>
                  <a:srgbClr val="FF0000"/>
                </a:solidFill>
                <a:ea typeface="맑은 고딕"/>
              </a:rPr>
              <a:t># str2idx: {'나는':0, '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최근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': 1, '파리':2, '</a:t>
            </a:r>
            <a:r>
              <a:rPr lang="en-US" altLang="ko-KR" b="1" err="1">
                <a:solidFill>
                  <a:srgbClr val="FF0000"/>
                </a:solidFill>
                <a:ea typeface="맑은 고딕"/>
              </a:rPr>
              <a:t>여행을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': 3, '다녀왔다':4}</a:t>
            </a:r>
          </a:p>
          <a:p>
            <a:r>
              <a:rPr lang="en-US" altLang="ko-KR" b="1">
                <a:ea typeface="맑은 고딕"/>
              </a:rPr>
              <a:t>input_ids</a:t>
            </a:r>
            <a:r>
              <a:rPr lang="en-US" altLang="ko-KR">
                <a:ea typeface="맑은 고딕"/>
              </a:rPr>
              <a:t> = [str2idx[word] for word in </a:t>
            </a:r>
            <a:r>
              <a:rPr lang="en-US" altLang="ko-KR" err="1">
                <a:ea typeface="맑은 고딕"/>
              </a:rPr>
              <a:t>input_text_list</a:t>
            </a:r>
            <a:r>
              <a:rPr lang="en-US" altLang="ko-KR">
                <a:ea typeface="맑은 고딕"/>
              </a:rPr>
              <a:t>] # </a:t>
            </a:r>
            <a:r>
              <a:rPr lang="en-US" altLang="ko-KR" err="1">
                <a:ea typeface="맑은 고딕"/>
              </a:rPr>
              <a:t>input_text_list에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존재하는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토큰을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숫자로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표현한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리스트로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전환</a:t>
            </a:r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1F151E7F-1424-5E59-5536-B3C6D992D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042" y="2386840"/>
            <a:ext cx="3984978" cy="19162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B1B556-2A74-AB93-AE05-1C5CE3ECD08E}"/>
              </a:ext>
            </a:extLst>
          </p:cNvPr>
          <p:cNvSpPr/>
          <p:nvPr/>
        </p:nvSpPr>
        <p:spPr>
          <a:xfrm>
            <a:off x="7760632" y="2392340"/>
            <a:ext cx="1218188" cy="18690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04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3049812" y="4259088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7700980" y="3892932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972803" y="3447468"/>
            <a:ext cx="2865549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1322" y="2601351"/>
            <a:ext cx="2825965" cy="27622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A3574-9B9E-326B-4608-35BA8CB8D84D}"/>
              </a:ext>
            </a:extLst>
          </p:cNvPr>
          <p:cNvSpPr/>
          <p:nvPr/>
        </p:nvSpPr>
        <p:spPr>
          <a:xfrm>
            <a:off x="2972803" y="5738416"/>
            <a:ext cx="2865549" cy="877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621086" y="6174434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6FD3-FE80-5CC1-16F7-7528BF4927EA}"/>
              </a:ext>
            </a:extLst>
          </p:cNvPr>
          <p:cNvSpPr txBox="1"/>
          <p:nvPr/>
        </p:nvSpPr>
        <p:spPr>
          <a:xfrm>
            <a:off x="3388078" y="580287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42777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Embedding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70E5F-E8DF-15FD-31C1-C129E66F3F47}"/>
              </a:ext>
            </a:extLst>
          </p:cNvPr>
          <p:cNvSpPr txBox="1"/>
          <p:nvPr/>
        </p:nvSpPr>
        <p:spPr>
          <a:xfrm>
            <a:off x="252569" y="1013174"/>
            <a:ext cx="11680208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>
                <a:highlight>
                  <a:srgbClr val="FFFF00"/>
                </a:highlight>
              </a:rPr>
              <a:t>Embedding</a:t>
            </a:r>
          </a:p>
          <a:p>
            <a:endParaRPr lang="en-US"/>
          </a:p>
          <a:p>
            <a:r>
              <a:rPr lang="en-US" sz="1600"/>
              <a:t>In deep learning, especially for language models, </a:t>
            </a:r>
            <a:r>
              <a:rPr lang="en-US" sz="1600" b="1"/>
              <a:t>embedding </a:t>
            </a:r>
            <a:r>
              <a:rPr lang="en-US" sz="1600"/>
              <a:t>refers to</a:t>
            </a:r>
            <a:r>
              <a:rPr lang="en-US" sz="1600">
                <a:solidFill>
                  <a:srgbClr val="FF0000"/>
                </a:solidFill>
              </a:rPr>
              <a:t> </a:t>
            </a:r>
            <a:r>
              <a:rPr lang="en-US" sz="1600" b="1">
                <a:solidFill>
                  <a:srgbClr val="FF0000"/>
                </a:solidFill>
              </a:rPr>
              <a:t>the process of mapping</a:t>
            </a:r>
            <a:r>
              <a:rPr lang="en-US" sz="1600" b="1"/>
              <a:t> discrete, categorical data (like words, characters, or tokens) into continuous, </a:t>
            </a:r>
            <a:r>
              <a:rPr lang="en-US" sz="1600" b="1">
                <a:solidFill>
                  <a:srgbClr val="FF0000"/>
                </a:solidFill>
              </a:rPr>
              <a:t>dense vector representations in a high-dimensional space</a:t>
            </a:r>
            <a:r>
              <a:rPr lang="en-US" sz="1600"/>
              <a:t>.</a:t>
            </a:r>
          </a:p>
          <a:p>
            <a:r>
              <a:rPr lang="en-US" sz="1600"/>
              <a:t>d</a:t>
            </a:r>
          </a:p>
          <a:p>
            <a:r>
              <a:rPr lang="ko-KR" altLang="en-US" sz="1600">
                <a:ea typeface="맑은 고딕"/>
              </a:rPr>
              <a:t>임베딩 층은 입력 정수에 대하여 </a:t>
            </a:r>
            <a:r>
              <a:rPr lang="ko-KR" altLang="en-US" sz="1600" b="1">
                <a:ea typeface="맑은 고딕"/>
              </a:rPr>
              <a:t>밀집 벡터(dense vector) 또는 임베딩 벡터</a:t>
            </a:r>
            <a:r>
              <a:rPr lang="ko-KR" altLang="en-US" sz="1600">
                <a:ea typeface="맑은 고딕"/>
              </a:rPr>
              <a:t>로 맵핑하고, 이 밀집 벡터는 인공신경망의 학습 과정에서 가중치가 학습됨. </a:t>
            </a:r>
          </a:p>
          <a:p>
            <a:endParaRPr lang="ko-KR" altLang="en-US" sz="1600">
              <a:ea typeface="맑은 고딕"/>
            </a:endParaRPr>
          </a:p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Pytorch의 nnEmbedding()이라는 임베딩층을 활용하여 토큰의 임베딩벡터 생성 가능</a:t>
            </a:r>
            <a:endParaRPr lang="ko-KR">
              <a:solidFill>
                <a:srgbClr val="FF0000"/>
              </a:solidFill>
              <a:ea typeface="맑은 고딕"/>
            </a:endParaRPr>
          </a:p>
          <a:p>
            <a:endParaRPr lang="ko-KR" altLang="en-US" sz="1600">
              <a:ea typeface="맑은 고딕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E7F55E7-09B6-FD4E-E71F-14643163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13" y="3643350"/>
            <a:ext cx="5277554" cy="3107064"/>
          </a:xfrm>
          <a:prstGeom prst="rect">
            <a:avLst/>
          </a:prstGeom>
        </p:spPr>
      </p:pic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1ECF1710-0301-5C15-E633-367BD7A5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1" y="3650557"/>
            <a:ext cx="4363155" cy="211381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17C42AD-B756-184C-55D4-B2A30FFC4F57}"/>
              </a:ext>
            </a:extLst>
          </p:cNvPr>
          <p:cNvSpPr/>
          <p:nvPr/>
        </p:nvSpPr>
        <p:spPr>
          <a:xfrm>
            <a:off x="4871155" y="4086578"/>
            <a:ext cx="1411111" cy="12417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</a:rPr>
              <a:t>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9FEBFD-5906-303C-161E-E4AD07E58B03}"/>
              </a:ext>
            </a:extLst>
          </p:cNvPr>
          <p:cNvSpPr txBox="1"/>
          <p:nvPr/>
        </p:nvSpPr>
        <p:spPr>
          <a:xfrm>
            <a:off x="3234906" y="5441829"/>
            <a:ext cx="326365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모든 단어는 고유한 임베딩 벡터를 갖음</a:t>
            </a:r>
          </a:p>
          <a:p>
            <a:endParaRPr lang="ko-KR" altLang="en-US" sz="1600" b="1">
              <a:solidFill>
                <a:srgbClr val="FF0000"/>
              </a:solidFill>
              <a:ea typeface="맑은 고딕"/>
            </a:endParaRPr>
          </a:p>
          <a:p>
            <a:r>
              <a:rPr lang="ko-KR" altLang="en-US" sz="1600" b="1">
                <a:solidFill>
                  <a:srgbClr val="FF0000"/>
                </a:solidFill>
                <a:ea typeface="맑은 고딕"/>
              </a:rPr>
              <a:t>Lookup table (embedding table)에서 고유 단어의 벡터를 가져옴</a:t>
            </a:r>
          </a:p>
        </p:txBody>
      </p:sp>
    </p:spTree>
    <p:extLst>
      <p:ext uri="{BB962C8B-B14F-4D97-AF65-F5344CB8AC3E}">
        <p14:creationId xmlns:p14="http://schemas.microsoft.com/office/powerpoint/2010/main" val="16109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Embedding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DD67DB-56DA-44BE-5499-BF920ED79CB5}"/>
              </a:ext>
            </a:extLst>
          </p:cNvPr>
          <p:cNvSpPr txBox="1"/>
          <p:nvPr/>
        </p:nvSpPr>
        <p:spPr>
          <a:xfrm>
            <a:off x="256190" y="1070843"/>
            <a:ext cx="11680208" cy="618630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highlight>
                  <a:srgbClr val="FFFF00"/>
                </a:highlight>
              </a:rPr>
              <a:t>Embedding</a:t>
            </a:r>
          </a:p>
          <a:p>
            <a:endParaRPr lang="en-US"/>
          </a:p>
          <a:p>
            <a:r>
              <a:rPr lang="en-US"/>
              <a:t>import torch </a:t>
            </a:r>
          </a:p>
          <a:p>
            <a:r>
              <a:rPr lang="en-US"/>
              <a:t>import </a:t>
            </a:r>
            <a:r>
              <a:rPr lang="en-US" err="1"/>
              <a:t>torch.nn</a:t>
            </a:r>
            <a:r>
              <a:rPr lang="en-US"/>
              <a:t> as </a:t>
            </a:r>
            <a:r>
              <a:rPr lang="en-US" err="1"/>
              <a:t>nn</a:t>
            </a:r>
            <a:r>
              <a:rPr lang="en-US"/>
              <a:t>  </a:t>
            </a:r>
            <a:endParaRPr lang="en-US" altLang="ko-KR">
              <a:ea typeface="맑은 고딕"/>
            </a:endParaRPr>
          </a:p>
          <a:p>
            <a:r>
              <a:rPr lang="en-US"/>
              <a:t># </a:t>
            </a:r>
            <a:r>
              <a:rPr lang="en-US" err="1"/>
              <a:t>Pytorch</a:t>
            </a:r>
            <a:r>
              <a:rPr lang="ko-KR" altLang="en-US">
                <a:ea typeface="맑은 고딕"/>
              </a:rPr>
              <a:t>에서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제공하는</a:t>
            </a:r>
            <a:r>
              <a:rPr lang="en-US"/>
              <a:t> </a:t>
            </a:r>
            <a:r>
              <a:rPr lang="en-US" err="1"/>
              <a:t>torch.nn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모듈</a:t>
            </a:r>
            <a:r>
              <a:rPr lang="en-US"/>
              <a:t> 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및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클래스로서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nn.Embedding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합수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사용하기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호출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err="1"/>
              <a:t>Embedding_dim</a:t>
            </a:r>
            <a:r>
              <a:rPr lang="en-US"/>
              <a:t> = 16 </a:t>
            </a:r>
            <a:endParaRPr lang="en-US" altLang="ko-KR">
              <a:ea typeface="맑은 고딕"/>
            </a:endParaRPr>
          </a:p>
          <a:p>
            <a:r>
              <a:rPr lang="en-US">
                <a:solidFill>
                  <a:srgbClr val="FF0000"/>
                </a:solidFill>
              </a:rPr>
              <a:t>#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토큰을</a:t>
            </a:r>
            <a:r>
              <a:rPr lang="en-US">
                <a:solidFill>
                  <a:srgbClr val="FF0000"/>
                </a:solidFill>
              </a:rPr>
              <a:t> 16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차원으로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표현하기 위한 파라미터 설정</a:t>
            </a:r>
            <a:endParaRPr lang="en-US" altLang="ko-KR">
              <a:solidFill>
                <a:srgbClr val="000000"/>
              </a:solidFill>
              <a:ea typeface="맑은 고딕"/>
            </a:endParaRPr>
          </a:p>
          <a:p>
            <a:endParaRPr lang="ko-KR" altLang="en-US" b="1">
              <a:solidFill>
                <a:srgbClr val="FF0000"/>
              </a:solidFill>
              <a:ea typeface="맑은 고딕"/>
            </a:endParaRPr>
          </a:p>
          <a:p>
            <a:endParaRPr lang="ko-KR" altLang="en-US" b="1">
              <a:solidFill>
                <a:srgbClr val="FF0000"/>
              </a:solidFill>
              <a:ea typeface="맑은 고딕"/>
            </a:endParaRPr>
          </a:p>
          <a:p>
            <a:r>
              <a:rPr lang="en-US" err="1"/>
              <a:t>Embed_layer</a:t>
            </a:r>
            <a:r>
              <a:rPr lang="en-US"/>
              <a:t> = </a:t>
            </a:r>
            <a:r>
              <a:rPr lang="en-US" b="1" err="1"/>
              <a:t>nn.Embedding</a:t>
            </a:r>
            <a:r>
              <a:rPr lang="en-US"/>
              <a:t>(len(str2idx), embedding_dim)</a:t>
            </a:r>
            <a:r>
              <a:rPr lang="en-US" b="1">
                <a:solidFill>
                  <a:srgbClr val="FF0000"/>
                </a:solidFill>
              </a:rPr>
              <a:t> </a:t>
            </a:r>
            <a:endParaRPr lang="en-US" altLang="ko-KR" b="1">
              <a:solidFill>
                <a:srgbClr val="FF0000"/>
              </a:solidFill>
              <a:ea typeface="맑은 고딕"/>
            </a:endParaRPr>
          </a:p>
          <a:p>
            <a:r>
              <a:rPr lang="en-US">
                <a:solidFill>
                  <a:srgbClr val="FF0000"/>
                </a:solidFill>
              </a:rPr>
              <a:t># </a:t>
            </a:r>
            <a:r>
              <a:rPr lang="en-US">
                <a:solidFill>
                  <a:srgbClr val="FF0000"/>
                </a:solidFill>
                <a:ea typeface="맑은 고딕"/>
              </a:rPr>
              <a:t>(5, 16)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모양의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 lookup table (embedding table) 생성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r>
              <a:rPr lang="en-US" altLang="ko-KR" b="1">
                <a:ea typeface="맑은 고딕"/>
              </a:rPr>
              <a:t># nn.Embedding(num_embeddings</a:t>
            </a:r>
            <a:r>
              <a:rPr lang="en-US" altLang="ko-KR" b="1">
                <a:solidFill>
                  <a:srgbClr val="000000"/>
                </a:solidFill>
                <a:ea typeface="맑은 고딕"/>
              </a:rPr>
              <a:t>=#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: 임베딩을 할 단어들의 개수 (다시 말해 단어집합의 크기)</a:t>
            </a:r>
            <a:r>
              <a:rPr lang="en-US" altLang="ko-KR" b="1">
                <a:ea typeface="맑은 고딕"/>
              </a:rPr>
              <a:t>, embedding_dim=#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: 임베딩을 할 벡터의 차원</a:t>
            </a:r>
            <a:r>
              <a:rPr lang="en-US" altLang="ko-KR" b="1">
                <a:ea typeface="맑은 고딕"/>
              </a:rPr>
              <a:t>, padding_idx=#</a:t>
            </a:r>
            <a:r>
              <a:rPr lang="en-US" altLang="ko-KR" b="1">
                <a:solidFill>
                  <a:srgbClr val="FF0000"/>
                </a:solidFill>
                <a:ea typeface="맑은 고딕"/>
              </a:rPr>
              <a:t>: 선택적 인자로 패팅을 위한 토큰의 인덱스</a:t>
            </a:r>
            <a:r>
              <a:rPr lang="en-US" altLang="ko-KR" b="1">
                <a:ea typeface="맑은 고딕"/>
              </a:rPr>
              <a:t>)</a:t>
            </a:r>
          </a:p>
          <a:p>
            <a:endParaRPr lang="en-US" altLang="ko-KR">
              <a:ea typeface="맑은 고딕"/>
            </a:endParaRPr>
          </a:p>
          <a:p>
            <a:r>
              <a:rPr lang="en-US" err="1"/>
              <a:t>input_embeddings</a:t>
            </a:r>
            <a:r>
              <a:rPr lang="en-US"/>
              <a:t> = </a:t>
            </a:r>
            <a:r>
              <a:rPr lang="en-US" err="1"/>
              <a:t>embed_layer</a:t>
            </a:r>
            <a:r>
              <a:rPr lang="en-US"/>
              <a:t>(torch.tensor(input_ids)) </a:t>
            </a:r>
            <a:r>
              <a:rPr lang="en-US">
                <a:solidFill>
                  <a:srgbClr val="FF0000"/>
                </a:solidFill>
              </a:rPr>
              <a:t># input_ids</a:t>
            </a:r>
            <a:r>
              <a:rPr lang="en-US">
                <a:solidFill>
                  <a:srgbClr val="FF0000"/>
                </a:solidFill>
                <a:ea typeface="맑은 고딕"/>
              </a:rPr>
              <a:t> 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= [0, 1, 2, 3, 4, 5]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에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해당하는</a:t>
            </a:r>
            <a:r>
              <a:rPr lang="en-US">
                <a:solidFill>
                  <a:srgbClr val="FF0000"/>
                </a:solidFill>
              </a:rPr>
              <a:t> (5, 16) tensor (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임베딩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 룩업 테이블 모두 가져옴)</a:t>
            </a:r>
          </a:p>
          <a:p>
            <a:r>
              <a:rPr lang="en-US"/>
              <a:t>input_embeddings = </a:t>
            </a:r>
            <a:r>
              <a:rPr lang="en-US" err="1"/>
              <a:t>input_embeddings.unsqueeze</a:t>
            </a:r>
            <a:r>
              <a:rPr lang="en-US"/>
              <a:t>(0) </a:t>
            </a:r>
            <a:r>
              <a:rPr lang="en-US">
                <a:solidFill>
                  <a:srgbClr val="FF0000"/>
                </a:solidFill>
              </a:rPr>
              <a:t># unsqueeze()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를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이용하여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차원을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추가하여</a:t>
            </a:r>
            <a:r>
              <a:rPr lang="en-US">
                <a:solidFill>
                  <a:srgbClr val="FF0000"/>
                </a:solidFill>
              </a:rPr>
              <a:t> (1, 5, 16) tensor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생성</a:t>
            </a:r>
          </a:p>
          <a:p>
            <a:r>
              <a:rPr lang="ko-KR" altLang="en-US">
                <a:ea typeface="맑은 고딕"/>
              </a:rPr>
              <a:t>Input_embeddings.shape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 # 차원 모양 확인 (1,5,16)</a:t>
            </a:r>
          </a:p>
          <a:p>
            <a:endParaRPr lang="en-US"/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D9A3D291-E7E0-BBBB-1D05-60B26449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662" y="990055"/>
            <a:ext cx="6455060" cy="3156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A7C58C-BEE2-C442-6630-F8837158A9CA}"/>
              </a:ext>
            </a:extLst>
          </p:cNvPr>
          <p:cNvSpPr txBox="1"/>
          <p:nvPr/>
        </p:nvSpPr>
        <p:spPr>
          <a:xfrm>
            <a:off x="8857891" y="6485626"/>
            <a:ext cx="33326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https://wikidocs.net/64779</a:t>
            </a:r>
          </a:p>
        </p:txBody>
      </p:sp>
    </p:spTree>
    <p:extLst>
      <p:ext uri="{BB962C8B-B14F-4D97-AF65-F5344CB8AC3E}">
        <p14:creationId xmlns:p14="http://schemas.microsoft.com/office/powerpoint/2010/main" val="1786714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ACD-0554-6ED3-7B79-8325889F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31"/>
            <a:ext cx="10515600" cy="1325563"/>
          </a:xfrm>
        </p:spPr>
        <p:txBody>
          <a:bodyPr/>
          <a:lstStyle/>
          <a:p>
            <a:pPr algn="ctr"/>
            <a:r>
              <a:rPr lang="en-US" b="1"/>
              <a:t>Transformer Architecture</a:t>
            </a:r>
          </a:p>
        </p:txBody>
      </p:sp>
      <p:pic>
        <p:nvPicPr>
          <p:cNvPr id="3" name="Picture 2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C1185681-19A0-4A90-DF90-2F70F90D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925" y="1338706"/>
            <a:ext cx="4026903" cy="5520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23E677-F673-C4A4-415C-3C0F1F65BEB7}"/>
              </a:ext>
            </a:extLst>
          </p:cNvPr>
          <p:cNvSpPr txBox="1"/>
          <p:nvPr/>
        </p:nvSpPr>
        <p:spPr>
          <a:xfrm>
            <a:off x="3049812" y="4259088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Encoder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52DF1-B9A9-AF43-D38E-45BFF4E4E9BD}"/>
              </a:ext>
            </a:extLst>
          </p:cNvPr>
          <p:cNvSpPr txBox="1"/>
          <p:nvPr/>
        </p:nvSpPr>
        <p:spPr>
          <a:xfrm>
            <a:off x="7700980" y="3892932"/>
            <a:ext cx="1068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45B0B-8559-2F60-F64E-D3A2BEAFF374}"/>
              </a:ext>
            </a:extLst>
          </p:cNvPr>
          <p:cNvSpPr/>
          <p:nvPr/>
        </p:nvSpPr>
        <p:spPr>
          <a:xfrm>
            <a:off x="2972803" y="3447468"/>
            <a:ext cx="2865549" cy="1921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39ABB1-AE5F-3C33-7ABA-F84426D25488}"/>
              </a:ext>
            </a:extLst>
          </p:cNvPr>
          <p:cNvSpPr/>
          <p:nvPr/>
        </p:nvSpPr>
        <p:spPr>
          <a:xfrm>
            <a:off x="5971322" y="2601351"/>
            <a:ext cx="2825965" cy="27622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A3574-9B9E-326B-4608-35BA8CB8D84D}"/>
              </a:ext>
            </a:extLst>
          </p:cNvPr>
          <p:cNvSpPr/>
          <p:nvPr/>
        </p:nvSpPr>
        <p:spPr>
          <a:xfrm flipV="1">
            <a:off x="492709" y="5357457"/>
            <a:ext cx="5345643" cy="416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61C3C-9E35-84DE-14C9-7CC32B958E0C}"/>
              </a:ext>
            </a:extLst>
          </p:cNvPr>
          <p:cNvSpPr txBox="1"/>
          <p:nvPr/>
        </p:nvSpPr>
        <p:spPr>
          <a:xfrm>
            <a:off x="3621086" y="6174434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Tokenization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26FD3-FE80-5CC1-16F7-7528BF4927EA}"/>
              </a:ext>
            </a:extLst>
          </p:cNvPr>
          <p:cNvSpPr txBox="1"/>
          <p:nvPr/>
        </p:nvSpPr>
        <p:spPr>
          <a:xfrm>
            <a:off x="3388078" y="5802879"/>
            <a:ext cx="1647770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Embedding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12691-092F-DC97-8127-034A5E91F64B}"/>
              </a:ext>
            </a:extLst>
          </p:cNvPr>
          <p:cNvSpPr txBox="1"/>
          <p:nvPr/>
        </p:nvSpPr>
        <p:spPr>
          <a:xfrm>
            <a:off x="634813" y="5385934"/>
            <a:ext cx="282671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highlight>
                  <a:srgbClr val="FFFF00"/>
                </a:highlight>
                <a:ea typeface="맑은 고딕"/>
              </a:rPr>
              <a:t>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308102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Concepts &amp; Codes of Transformer Architecture</vt:lpstr>
      <vt:lpstr>Comparision Between RNN &amp; Transformer</vt:lpstr>
      <vt:lpstr>Transformer Architecture</vt:lpstr>
      <vt:lpstr>Transformer Architecture</vt:lpstr>
      <vt:lpstr>Tokenization</vt:lpstr>
      <vt:lpstr>Transformer Architecture</vt:lpstr>
      <vt:lpstr>Embedding</vt:lpstr>
      <vt:lpstr>Embedding Code</vt:lpstr>
      <vt:lpstr>Transformer Architecture</vt:lpstr>
      <vt:lpstr>Essential Position Encoding for Transformer Models</vt:lpstr>
      <vt:lpstr>Sinusoidal Positional Encoding</vt:lpstr>
      <vt:lpstr>Position Encoding Code</vt:lpstr>
      <vt:lpstr>Transformer Architecture</vt:lpstr>
      <vt:lpstr>Self Attention: A Fundamental Component of the Transformer</vt:lpstr>
      <vt:lpstr>PowerPoint Presentation</vt:lpstr>
      <vt:lpstr>Self Attention: A Fundamental Component of the Transformer</vt:lpstr>
      <vt:lpstr>Self Attention: A Fundamental Component of the Transformer</vt:lpstr>
      <vt:lpstr>Generation of Query, Key, and Value</vt:lpstr>
      <vt:lpstr>Generation of Query, Key, &amp; Value Using nn.Linear</vt:lpstr>
      <vt:lpstr>Self Attention: A Fundamental Component of the Transformer</vt:lpstr>
      <vt:lpstr>Attention Score</vt:lpstr>
      <vt:lpstr>Code of Scaled Dot-Product Attention</vt:lpstr>
      <vt:lpstr>Custom nn.Modules for AttentionHead</vt:lpstr>
      <vt:lpstr>Transformer Architecture</vt:lpstr>
      <vt:lpstr>Multi-Head Attention</vt:lpstr>
      <vt:lpstr>Scaled-Dot Attention vs. Multi-Head Attention</vt:lpstr>
      <vt:lpstr>Custom nn.Module for MultiheadAttention</vt:lpstr>
      <vt:lpstr>Transformer Architecture</vt:lpstr>
      <vt:lpstr>Normalization &amp; Feed Forwad Layer</vt:lpstr>
      <vt:lpstr>Normalization Code</vt:lpstr>
      <vt:lpstr>Feed Forwad Layer Code</vt:lpstr>
      <vt:lpstr>Encoder Layer</vt:lpstr>
      <vt:lpstr>Transformer Architecture</vt:lpstr>
      <vt:lpstr>Encoder</vt:lpstr>
      <vt:lpstr>Limitation of This Text Book Regarding Ecoder</vt:lpstr>
      <vt:lpstr>Transformer Architecture</vt:lpstr>
      <vt:lpstr>Masked Attention in Decoder</vt:lpstr>
      <vt:lpstr>Masked Attention in Decoder</vt:lpstr>
      <vt:lpstr>Transformer Architecture</vt:lpstr>
      <vt:lpstr>Cross Attention</vt:lpstr>
      <vt:lpstr>Cross Attention</vt:lpstr>
      <vt:lpstr>Decoder Layer Including Cross Attention</vt:lpstr>
      <vt:lpstr>Transformer Architecture</vt:lpstr>
      <vt:lpstr>Decoder</vt:lpstr>
      <vt:lpstr>Inference Process of Encoder-Decoder Translation</vt:lpstr>
      <vt:lpstr>Inference Process of Encoder-Decoder Translation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519</cp:revision>
  <dcterms:created xsi:type="dcterms:W3CDTF">2024-12-21T15:27:42Z</dcterms:created>
  <dcterms:modified xsi:type="dcterms:W3CDTF">2025-12-31T02:18:01Z</dcterms:modified>
</cp:coreProperties>
</file>